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wmf" ContentType="image/x-wm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723" r:id="rId1"/>
    <p:sldMasterId id="2147483769" r:id="rId2"/>
    <p:sldMasterId id="2147483781" r:id="rId3"/>
  </p:sldMasterIdLst>
  <p:notesMasterIdLst>
    <p:notesMasterId r:id="rId87"/>
  </p:notesMasterIdLst>
  <p:sldIdLst>
    <p:sldId id="381" r:id="rId4"/>
    <p:sldId id="258" r:id="rId5"/>
    <p:sldId id="475" r:id="rId6"/>
    <p:sldId id="477" r:id="rId7"/>
    <p:sldId id="382" r:id="rId8"/>
    <p:sldId id="383" r:id="rId9"/>
    <p:sldId id="386" r:id="rId10"/>
    <p:sldId id="387" r:id="rId11"/>
    <p:sldId id="389" r:id="rId12"/>
    <p:sldId id="390" r:id="rId13"/>
    <p:sldId id="260" r:id="rId14"/>
    <p:sldId id="446" r:id="rId15"/>
    <p:sldId id="447" r:id="rId16"/>
    <p:sldId id="479" r:id="rId17"/>
    <p:sldId id="480" r:id="rId18"/>
    <p:sldId id="478" r:id="rId19"/>
    <p:sldId id="411" r:id="rId20"/>
    <p:sldId id="448" r:id="rId21"/>
    <p:sldId id="449" r:id="rId22"/>
    <p:sldId id="450" r:id="rId23"/>
    <p:sldId id="481" r:id="rId24"/>
    <p:sldId id="488" r:id="rId25"/>
    <p:sldId id="485" r:id="rId26"/>
    <p:sldId id="497" r:id="rId27"/>
    <p:sldId id="454" r:id="rId28"/>
    <p:sldId id="451" r:id="rId29"/>
    <p:sldId id="453" r:id="rId30"/>
    <p:sldId id="455" r:id="rId31"/>
    <p:sldId id="456" r:id="rId32"/>
    <p:sldId id="457" r:id="rId33"/>
    <p:sldId id="461" r:id="rId34"/>
    <p:sldId id="458" r:id="rId35"/>
    <p:sldId id="459" r:id="rId36"/>
    <p:sldId id="460" r:id="rId37"/>
    <p:sldId id="462" r:id="rId38"/>
    <p:sldId id="499" r:id="rId39"/>
    <p:sldId id="470" r:id="rId40"/>
    <p:sldId id="471" r:id="rId41"/>
    <p:sldId id="472" r:id="rId42"/>
    <p:sldId id="498" r:id="rId43"/>
    <p:sldId id="464" r:id="rId44"/>
    <p:sldId id="465" r:id="rId45"/>
    <p:sldId id="466" r:id="rId46"/>
    <p:sldId id="496" r:id="rId47"/>
    <p:sldId id="503" r:id="rId48"/>
    <p:sldId id="504" r:id="rId49"/>
    <p:sldId id="374" r:id="rId50"/>
    <p:sldId id="373" r:id="rId51"/>
    <p:sldId id="330" r:id="rId52"/>
    <p:sldId id="353" r:id="rId53"/>
    <p:sldId id="355" r:id="rId54"/>
    <p:sldId id="356" r:id="rId55"/>
    <p:sldId id="357" r:id="rId56"/>
    <p:sldId id="510" r:id="rId57"/>
    <p:sldId id="359" r:id="rId58"/>
    <p:sldId id="370" r:id="rId59"/>
    <p:sldId id="372" r:id="rId60"/>
    <p:sldId id="371" r:id="rId61"/>
    <p:sldId id="360" r:id="rId62"/>
    <p:sldId id="362" r:id="rId63"/>
    <p:sldId id="482" r:id="rId64"/>
    <p:sldId id="473" r:id="rId65"/>
    <p:sldId id="468" r:id="rId66"/>
    <p:sldId id="469" r:id="rId67"/>
    <p:sldId id="484" r:id="rId68"/>
    <p:sldId id="256" r:id="rId69"/>
    <p:sldId id="304" r:id="rId70"/>
    <p:sldId id="305" r:id="rId71"/>
    <p:sldId id="507" r:id="rId72"/>
    <p:sldId id="320" r:id="rId73"/>
    <p:sldId id="321" r:id="rId74"/>
    <p:sldId id="291" r:id="rId75"/>
    <p:sldId id="323" r:id="rId76"/>
    <p:sldId id="275" r:id="rId77"/>
    <p:sldId id="261" r:id="rId78"/>
    <p:sldId id="325" r:id="rId79"/>
    <p:sldId id="312" r:id="rId80"/>
    <p:sldId id="313" r:id="rId81"/>
    <p:sldId id="282" r:id="rId82"/>
    <p:sldId id="500" r:id="rId83"/>
    <p:sldId id="501" r:id="rId84"/>
    <p:sldId id="439" r:id="rId85"/>
    <p:sldId id="474" r:id="rId86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58"/>
    <a:srgbClr val="000099"/>
    <a:srgbClr val="FFFF00"/>
    <a:srgbClr val="000062"/>
    <a:srgbClr val="008080"/>
    <a:srgbClr val="FF66FF"/>
    <a:srgbClr val="FF33CC"/>
    <a:srgbClr val="00007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inimized" horzBarState="maximized">
    <p:restoredLeft sz="32787"/>
    <p:restoredTop sz="90929"/>
  </p:normalViewPr>
  <p:slideViewPr>
    <p:cSldViewPr snapToObjects="1">
      <p:cViewPr varScale="1">
        <p:scale>
          <a:sx n="114" d="100"/>
          <a:sy n="114" d="100"/>
        </p:scale>
        <p:origin x="2166" y="1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  <p:sld r:id="rId3" collapse="1"/>
      <p:sld r:id="rId4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Objects="1">
      <p:cViewPr varScale="1">
        <p:scale>
          <a:sx n="32" d="100"/>
          <a:sy n="32" d="100"/>
        </p:scale>
        <p:origin x="-1164" y="-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76" Type="http://schemas.openxmlformats.org/officeDocument/2006/relationships/slide" Target="slides/slide73.xml"/><Relationship Id="rId84" Type="http://schemas.openxmlformats.org/officeDocument/2006/relationships/slide" Target="slides/slide81.xml"/><Relationship Id="rId89" Type="http://schemas.openxmlformats.org/officeDocument/2006/relationships/viewProps" Target="viewProps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slide" Target="slides/slide63.xml"/><Relationship Id="rId74" Type="http://schemas.openxmlformats.org/officeDocument/2006/relationships/slide" Target="slides/slide71.xml"/><Relationship Id="rId79" Type="http://schemas.openxmlformats.org/officeDocument/2006/relationships/slide" Target="slides/slide76.xml"/><Relationship Id="rId87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61" Type="http://schemas.openxmlformats.org/officeDocument/2006/relationships/slide" Target="slides/slide58.xml"/><Relationship Id="rId82" Type="http://schemas.openxmlformats.org/officeDocument/2006/relationships/slide" Target="slides/slide79.xml"/><Relationship Id="rId90" Type="http://schemas.openxmlformats.org/officeDocument/2006/relationships/theme" Target="theme/theme1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77" Type="http://schemas.openxmlformats.org/officeDocument/2006/relationships/slide" Target="slides/slide74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80" Type="http://schemas.openxmlformats.org/officeDocument/2006/relationships/slide" Target="slides/slide77.xml"/><Relationship Id="rId85" Type="http://schemas.openxmlformats.org/officeDocument/2006/relationships/slide" Target="slides/slide82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slide" Target="slides/slide67.xml"/><Relationship Id="rId75" Type="http://schemas.openxmlformats.org/officeDocument/2006/relationships/slide" Target="slides/slide72.xml"/><Relationship Id="rId83" Type="http://schemas.openxmlformats.org/officeDocument/2006/relationships/slide" Target="slides/slide80.xml"/><Relationship Id="rId88" Type="http://schemas.openxmlformats.org/officeDocument/2006/relationships/presProps" Target="presProps.xml"/><Relationship Id="rId9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slide" Target="slides/slide70.xml"/><Relationship Id="rId78" Type="http://schemas.openxmlformats.org/officeDocument/2006/relationships/slide" Target="slides/slide75.xml"/><Relationship Id="rId81" Type="http://schemas.openxmlformats.org/officeDocument/2006/relationships/slide" Target="slides/slide78.xml"/><Relationship Id="rId86" Type="http://schemas.openxmlformats.org/officeDocument/2006/relationships/slide" Target="slides/slide83.xml"/><Relationship Id="rId4" Type="http://schemas.openxmlformats.org/officeDocument/2006/relationships/slide" Target="slides/slide1.xml"/><Relationship Id="rId9" Type="http://schemas.openxmlformats.org/officeDocument/2006/relationships/slide" Target="slides/slide6.xml"/></Relationships>
</file>

<file path=ppt/_rels/viewProps.xml.rels><?xml version="1.0" encoding="UTF-8" standalone="yes"?>
<Relationships xmlns="http://schemas.openxmlformats.org/package/2006/relationships"><Relationship Id="rId3" Type="http://schemas.openxmlformats.org/officeDocument/2006/relationships/slide" Target="slides/slide80.xml"/><Relationship Id="rId2" Type="http://schemas.openxmlformats.org/officeDocument/2006/relationships/slide" Target="slides/slide65.xml"/><Relationship Id="rId1" Type="http://schemas.openxmlformats.org/officeDocument/2006/relationships/slide" Target="slides/slide61.xml"/><Relationship Id="rId4" Type="http://schemas.openxmlformats.org/officeDocument/2006/relationships/slide" Target="slides/slide8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1"/>
    </c:title>
    <c:autoTitleDeleted val="0"/>
    <c:view3D>
      <c:rotX val="0"/>
      <c:rotY val="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1"/>
        <c:ser>
          <c:idx val="0"/>
          <c:order val="0"/>
          <c:tx>
            <c:strRef>
              <c:f>Feuil1!$B$1</c:f>
              <c:strCache>
                <c:ptCount val="1"/>
                <c:pt idx="0">
                  <c:v>Nombre de consultation par mois </c:v>
                </c:pt>
              </c:strCache>
            </c:strRef>
          </c:tx>
          <c:invertIfNegative val="1"/>
          <c:cat>
            <c:strRef>
              <c:f>Feuil1!$A$2:$A$8</c:f>
              <c:strCache>
                <c:ptCount val="7"/>
                <c:pt idx="0">
                  <c:v>août</c:v>
                </c:pt>
                <c:pt idx="1">
                  <c:v>Septembre</c:v>
                </c:pt>
                <c:pt idx="2">
                  <c:v>Octobre</c:v>
                </c:pt>
                <c:pt idx="3">
                  <c:v>Novembre</c:v>
                </c:pt>
                <c:pt idx="4">
                  <c:v>Décembre</c:v>
                </c:pt>
                <c:pt idx="5">
                  <c:v>Janvier</c:v>
                </c:pt>
                <c:pt idx="6">
                  <c:v>Février</c:v>
                </c:pt>
              </c:strCache>
            </c:strRef>
          </c:cat>
          <c:val>
            <c:numRef>
              <c:f>Feuil1!$B$2:$B$8</c:f>
              <c:numCache>
                <c:formatCode>General</c:formatCode>
                <c:ptCount val="7"/>
                <c:pt idx="0">
                  <c:v>58</c:v>
                </c:pt>
                <c:pt idx="1">
                  <c:v>62</c:v>
                </c:pt>
                <c:pt idx="2">
                  <c:v>67</c:v>
                </c:pt>
                <c:pt idx="3">
                  <c:v>83</c:v>
                </c:pt>
                <c:pt idx="4">
                  <c:v>89</c:v>
                </c:pt>
                <c:pt idx="5">
                  <c:v>91</c:v>
                </c:pt>
                <c:pt idx="6">
                  <c:v>82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2C2-40A2-9457-14BE3332137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18932992"/>
        <c:axId val="119098176"/>
        <c:axId val="0"/>
      </c:bar3DChart>
      <c:catAx>
        <c:axId val="118932992"/>
        <c:scaling>
          <c:orientation val="minMax"/>
        </c:scaling>
        <c:delete val="1"/>
        <c:axPos val="b"/>
        <c:numFmt formatCode="General" sourceLinked="0"/>
        <c:majorTickMark val="cross"/>
        <c:minorTickMark val="cross"/>
        <c:tickLblPos val="nextTo"/>
        <c:crossAx val="119098176"/>
        <c:crosses val="autoZero"/>
        <c:auto val="1"/>
        <c:lblAlgn val="ctr"/>
        <c:lblOffset val="100"/>
        <c:noMultiLvlLbl val="1"/>
      </c:catAx>
      <c:valAx>
        <c:axId val="119098176"/>
        <c:scaling>
          <c:orientation val="minMax"/>
        </c:scaling>
        <c:delete val="1"/>
        <c:axPos val="l"/>
        <c:majorGridlines/>
        <c:numFmt formatCode="General" sourceLinked="1"/>
        <c:majorTickMark val="cross"/>
        <c:minorTickMark val="cross"/>
        <c:tickLblPos val="nextTo"/>
        <c:crossAx val="118932992"/>
        <c:crosses val="autoZero"/>
        <c:crossBetween val="between"/>
      </c:valAx>
    </c:plotArea>
    <c:plotVisOnly val="1"/>
    <c:dispBlanksAs val="gap"/>
    <c:showDLblsOverMax val="1"/>
  </c:chart>
  <c:spPr>
    <a:gradFill>
      <a:gsLst>
        <a:gs pos="0">
          <a:schemeClr val="accent1">
            <a:tint val="66000"/>
            <a:satMod val="160000"/>
          </a:schemeClr>
        </a:gs>
        <a:gs pos="50000">
          <a:schemeClr val="accent1">
            <a:tint val="44500"/>
            <a:satMod val="160000"/>
          </a:schemeClr>
        </a:gs>
        <a:gs pos="100000">
          <a:schemeClr val="accent1">
            <a:tint val="23500"/>
            <a:satMod val="160000"/>
          </a:schemeClr>
        </a:gs>
      </a:gsLst>
      <a:lin ang="5400000" scaled="0"/>
    </a:gradFill>
  </c:spPr>
  <c:txPr>
    <a:bodyPr/>
    <a:lstStyle/>
    <a:p>
      <a:pPr>
        <a:defRPr sz="1800"/>
      </a:pPr>
      <a:endParaRPr lang="fr-FR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Feuil1!$B$1</c:f>
              <c:strCache>
                <c:ptCount val="1"/>
                <c:pt idx="0">
                  <c:v>Série 1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rgbClr val="C00000"/>
              </a:solidFill>
            </c:spPr>
            <c:extLst>
              <c:ext xmlns:c16="http://schemas.microsoft.com/office/drawing/2014/chart" uri="{C3380CC4-5D6E-409C-BE32-E72D297353CC}">
                <c16:uniqueId val="{00000001-933F-47B0-B576-EB901B8BB3CD}"/>
              </c:ext>
            </c:extLst>
          </c:dPt>
          <c:dPt>
            <c:idx val="1"/>
            <c:invertIfNegative val="0"/>
            <c:bubble3D val="0"/>
            <c:spPr>
              <a:solidFill>
                <a:srgbClr val="92D050"/>
              </a:solidFill>
            </c:spPr>
            <c:extLst>
              <c:ext xmlns:c16="http://schemas.microsoft.com/office/drawing/2014/chart" uri="{C3380CC4-5D6E-409C-BE32-E72D297353CC}">
                <c16:uniqueId val="{00000003-933F-47B0-B576-EB901B8BB3CD}"/>
              </c:ext>
            </c:extLst>
          </c:dPt>
          <c:dPt>
            <c:idx val="2"/>
            <c:invertIfNegative val="0"/>
            <c:bubble3D val="0"/>
            <c:spPr>
              <a:solidFill>
                <a:srgbClr val="FFC000"/>
              </a:solidFill>
            </c:spPr>
            <c:extLst>
              <c:ext xmlns:c16="http://schemas.microsoft.com/office/drawing/2014/chart" uri="{C3380CC4-5D6E-409C-BE32-E72D297353CC}">
                <c16:uniqueId val="{00000005-933F-47B0-B576-EB901B8BB3CD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4"/>
              </a:solidFill>
            </c:spPr>
            <c:extLst>
              <c:ext xmlns:c16="http://schemas.microsoft.com/office/drawing/2014/chart" uri="{C3380CC4-5D6E-409C-BE32-E72D297353CC}">
                <c16:uniqueId val="{00000007-933F-47B0-B576-EB901B8BB3CD}"/>
              </c:ext>
            </c:extLst>
          </c:dPt>
          <c:cat>
            <c:strRef>
              <c:f>Feuil1!$A$2:$A$6</c:f>
              <c:strCache>
                <c:ptCount val="5"/>
                <c:pt idx="0">
                  <c:v>1 à 5 ans</c:v>
                </c:pt>
                <c:pt idx="1">
                  <c:v>6 à 10 ans</c:v>
                </c:pt>
                <c:pt idx="2">
                  <c:v>11 à 15 ans</c:v>
                </c:pt>
                <c:pt idx="3">
                  <c:v>16 à 20 ans</c:v>
                </c:pt>
                <c:pt idx="4">
                  <c:v>&gt; à 20 ans </c:v>
                </c:pt>
              </c:strCache>
            </c:strRef>
          </c:cat>
          <c:val>
            <c:numRef>
              <c:f>Feuil1!$B$2:$B$6</c:f>
              <c:numCache>
                <c:formatCode>General</c:formatCode>
                <c:ptCount val="5"/>
                <c:pt idx="0">
                  <c:v>106</c:v>
                </c:pt>
                <c:pt idx="1">
                  <c:v>73</c:v>
                </c:pt>
                <c:pt idx="2">
                  <c:v>24</c:v>
                </c:pt>
                <c:pt idx="3">
                  <c:v>23</c:v>
                </c:pt>
                <c:pt idx="4">
                  <c:v>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933F-47B0-B576-EB901B8BB3C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81620992"/>
        <c:axId val="119102784"/>
        <c:axId val="0"/>
      </c:bar3DChart>
      <c:catAx>
        <c:axId val="8162099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b="1"/>
            </a:pPr>
            <a:endParaRPr lang="fr-FR"/>
          </a:p>
        </c:txPr>
        <c:crossAx val="119102784"/>
        <c:crosses val="autoZero"/>
        <c:auto val="1"/>
        <c:lblAlgn val="ctr"/>
        <c:lblOffset val="100"/>
        <c:noMultiLvlLbl val="0"/>
      </c:catAx>
      <c:valAx>
        <c:axId val="11910278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8162099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fr-FR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"/>
          <c:y val="4.9080825450848881E-2"/>
          <c:w val="1"/>
          <c:h val="0.9509191745491516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Feuil1!$B$1</c:f>
              <c:strCache>
                <c:ptCount val="1"/>
                <c:pt idx="0">
                  <c:v>délai de réponse</c:v>
                </c:pt>
              </c:strCache>
            </c:strRef>
          </c:tx>
          <c:invertIfNegative val="0"/>
          <c:dPt>
            <c:idx val="1"/>
            <c:invertIfNegative val="0"/>
            <c:bubble3D val="0"/>
            <c:spPr>
              <a:solidFill>
                <a:srgbClr val="92D050"/>
              </a:solidFill>
            </c:spPr>
            <c:extLst>
              <c:ext xmlns:c16="http://schemas.microsoft.com/office/drawing/2014/chart" uri="{C3380CC4-5D6E-409C-BE32-E72D297353CC}">
                <c16:uniqueId val="{00000001-A2BD-4993-ADE0-543B12EA3AC6}"/>
              </c:ext>
            </c:extLst>
          </c:dPt>
          <c:dPt>
            <c:idx val="2"/>
            <c:invertIfNegative val="0"/>
            <c:bubble3D val="0"/>
            <c:spPr>
              <a:solidFill>
                <a:srgbClr val="C00000"/>
              </a:solidFill>
            </c:spPr>
            <c:extLst>
              <c:ext xmlns:c16="http://schemas.microsoft.com/office/drawing/2014/chart" uri="{C3380CC4-5D6E-409C-BE32-E72D297353CC}">
                <c16:uniqueId val="{00000003-A2BD-4993-ADE0-543B12EA3AC6}"/>
              </c:ext>
            </c:extLst>
          </c:dPt>
          <c:dPt>
            <c:idx val="3"/>
            <c:invertIfNegative val="0"/>
            <c:bubble3D val="0"/>
            <c:spPr>
              <a:solidFill>
                <a:srgbClr val="FFC000"/>
              </a:solidFill>
            </c:spPr>
            <c:extLst>
              <c:ext xmlns:c16="http://schemas.microsoft.com/office/drawing/2014/chart" uri="{C3380CC4-5D6E-409C-BE32-E72D297353CC}">
                <c16:uniqueId val="{00000005-A2BD-4993-ADE0-543B12EA3AC6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 sz="2400"/>
                      <a:t> 71</a:t>
                    </a:r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A2BD-4993-ADE0-543B12EA3AC6}"/>
                </c:ext>
              </c:extLst>
            </c:dLbl>
            <c:dLbl>
              <c:idx val="1"/>
              <c:layout>
                <c:manualLayout>
                  <c:x val="2.7186011470788393E-3"/>
                  <c:y val="-3.4768954143018817E-2"/>
                </c:manualLayout>
              </c:layout>
              <c:tx>
                <c:rich>
                  <a:bodyPr/>
                  <a:lstStyle/>
                  <a:p>
                    <a:r>
                      <a:rPr lang="en-US" sz="2400" dirty="0"/>
                      <a:t> 180</a:t>
                    </a:r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A2BD-4993-ADE0-543B12EA3AC6}"/>
                </c:ext>
              </c:extLst>
            </c:dLbl>
            <c:dLbl>
              <c:idx val="2"/>
              <c:layout>
                <c:manualLayout>
                  <c:x val="2.5362107514338484E-3"/>
                  <c:y val="-3.6906178861824596E-2"/>
                </c:manualLayout>
              </c:layout>
              <c:tx>
                <c:rich>
                  <a:bodyPr/>
                  <a:lstStyle/>
                  <a:p>
                    <a:pPr>
                      <a:defRPr sz="2400" b="1">
                        <a:solidFill>
                          <a:srgbClr val="FF0000"/>
                        </a:solidFill>
                      </a:defRPr>
                    </a:pPr>
                    <a:r>
                      <a:rPr lang="en-US" sz="2400" b="1" dirty="0">
                        <a:solidFill>
                          <a:srgbClr val="FF0000"/>
                        </a:solidFill>
                      </a:rPr>
                      <a:t> 241</a:t>
                    </a:r>
                  </a:p>
                </c:rich>
              </c:tx>
              <c:spPr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A2BD-4993-ADE0-543B12EA3AC6}"/>
                </c:ext>
              </c:extLst>
            </c:dLbl>
            <c:dLbl>
              <c:idx val="3"/>
              <c:layout>
                <c:manualLayout>
                  <c:x val="7.4506658889861056E-3"/>
                  <c:y val="-1.8086537605367107E-2"/>
                </c:manualLayout>
              </c:layout>
              <c:tx>
                <c:rich>
                  <a:bodyPr/>
                  <a:lstStyle/>
                  <a:p>
                    <a:r>
                      <a:rPr lang="en-US" sz="2400" dirty="0"/>
                      <a:t> 40</a:t>
                    </a:r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A2BD-4993-ADE0-543B12EA3AC6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A2BD-4993-ADE0-543B12EA3AC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400" b="1"/>
                </a:pPr>
                <a:endParaRPr lang="fr-FR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Feuil1!$A$2:$A$6</c:f>
              <c:strCache>
                <c:ptCount val="4"/>
                <c:pt idx="0">
                  <c:v>&lt; à  1H</c:v>
                </c:pt>
                <c:pt idx="1">
                  <c:v> 1H à 6 H</c:v>
                </c:pt>
                <c:pt idx="2">
                  <c:v>6H à 12H</c:v>
                </c:pt>
                <c:pt idx="3">
                  <c:v>&gt; à 12 h</c:v>
                </c:pt>
              </c:strCache>
            </c:strRef>
          </c:cat>
          <c:val>
            <c:numRef>
              <c:f>Feuil1!$B$2:$B$6</c:f>
              <c:numCache>
                <c:formatCode>General</c:formatCode>
                <c:ptCount val="5"/>
                <c:pt idx="0">
                  <c:v>71</c:v>
                </c:pt>
                <c:pt idx="1">
                  <c:v>180</c:v>
                </c:pt>
                <c:pt idx="2">
                  <c:v>241</c:v>
                </c:pt>
                <c:pt idx="3">
                  <c:v>40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A2BD-4993-ADE0-543B12EA3AC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81623552"/>
        <c:axId val="102175808"/>
      </c:barChart>
      <c:catAx>
        <c:axId val="8162355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102175808"/>
        <c:crosses val="autoZero"/>
        <c:auto val="1"/>
        <c:lblAlgn val="ctr"/>
        <c:lblOffset val="100"/>
        <c:noMultiLvlLbl val="0"/>
      </c:catAx>
      <c:valAx>
        <c:axId val="10217580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81623552"/>
        <c:crosses val="autoZero"/>
        <c:crossBetween val="between"/>
      </c:valAx>
    </c:plotArea>
    <c:plotVisOnly val="1"/>
    <c:dispBlanksAs val="zero"/>
    <c:showDLblsOverMax val="0"/>
  </c:chart>
  <c:txPr>
    <a:bodyPr/>
    <a:lstStyle/>
    <a:p>
      <a:pPr>
        <a:defRPr sz="1800"/>
      </a:pPr>
      <a:endParaRPr lang="fr-FR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fr-FR" sz="2400" b="1" dirty="0">
                <a:solidFill>
                  <a:srgbClr val="C00000"/>
                </a:solidFill>
              </a:rPr>
              <a:t>STADE DE LA RÉTINOPATHIE DIABÉTIQUE </a:t>
            </a:r>
          </a:p>
        </c:rich>
      </c:tx>
      <c:overlay val="0"/>
    </c:title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7.9592446777486184E-2"/>
          <c:y val="0.14409684745544796"/>
          <c:w val="0.90497545445708294"/>
          <c:h val="0.53312455271949954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Feuil1!$B$1</c:f>
              <c:strCache>
                <c:ptCount val="1"/>
                <c:pt idx="0">
                  <c:v>Stade de la rétinopathie diabétique 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rgbClr val="00B050"/>
              </a:solidFill>
            </c:spPr>
            <c:extLst>
              <c:ext xmlns:c16="http://schemas.microsoft.com/office/drawing/2014/chart" uri="{C3380CC4-5D6E-409C-BE32-E72D297353CC}">
                <c16:uniqueId val="{00000001-3E7B-40B3-8A7F-BC06C7D98950}"/>
              </c:ext>
            </c:extLst>
          </c:dPt>
          <c:dPt>
            <c:idx val="2"/>
            <c:invertIfNegative val="0"/>
            <c:bubble3D val="0"/>
            <c:spPr>
              <a:solidFill>
                <a:srgbClr val="FFC000"/>
              </a:solidFill>
            </c:spPr>
            <c:extLst>
              <c:ext xmlns:c16="http://schemas.microsoft.com/office/drawing/2014/chart" uri="{C3380CC4-5D6E-409C-BE32-E72D297353CC}">
                <c16:uniqueId val="{00000003-3E7B-40B3-8A7F-BC06C7D98950}"/>
              </c:ext>
            </c:extLst>
          </c:dPt>
          <c:dPt>
            <c:idx val="3"/>
            <c:invertIfNegative val="0"/>
            <c:bubble3D val="0"/>
            <c:spPr>
              <a:solidFill>
                <a:srgbClr val="C00000"/>
              </a:solidFill>
            </c:spPr>
            <c:extLst>
              <c:ext xmlns:c16="http://schemas.microsoft.com/office/drawing/2014/chart" uri="{C3380CC4-5D6E-409C-BE32-E72D297353CC}">
                <c16:uniqueId val="{00000005-3E7B-40B3-8A7F-BC06C7D98950}"/>
              </c:ext>
            </c:extLst>
          </c:dPt>
          <c:cat>
            <c:strRef>
              <c:f>Feuil1!$A$2:$A$7</c:f>
              <c:strCache>
                <c:ptCount val="4"/>
                <c:pt idx="0">
                  <c:v>Pas de RD </c:v>
                </c:pt>
                <c:pt idx="1">
                  <c:v>RDNP </c:v>
                </c:pt>
                <c:pt idx="2">
                  <c:v>RDPP</c:v>
                </c:pt>
                <c:pt idx="3">
                  <c:v>RDP </c:v>
                </c:pt>
              </c:strCache>
            </c:strRef>
          </c:cat>
          <c:val>
            <c:numRef>
              <c:f>Feuil1!$B$2:$B$7</c:f>
              <c:numCache>
                <c:formatCode>General</c:formatCode>
                <c:ptCount val="6"/>
                <c:pt idx="0">
                  <c:v>430</c:v>
                </c:pt>
                <c:pt idx="1">
                  <c:v>50</c:v>
                </c:pt>
                <c:pt idx="2">
                  <c:v>40</c:v>
                </c:pt>
                <c:pt idx="3">
                  <c:v>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3E7B-40B3-8A7F-BC06C7D9895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shape val="box"/>
        <c:axId val="81624576"/>
        <c:axId val="102178112"/>
        <c:axId val="0"/>
      </c:bar3DChart>
      <c:catAx>
        <c:axId val="81624576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 sz="1800" b="1"/>
            </a:pPr>
            <a:endParaRPr lang="fr-FR"/>
          </a:p>
        </c:txPr>
        <c:crossAx val="102178112"/>
        <c:crosses val="autoZero"/>
        <c:auto val="1"/>
        <c:lblAlgn val="ctr"/>
        <c:lblOffset val="100"/>
        <c:noMultiLvlLbl val="0"/>
      </c:catAx>
      <c:valAx>
        <c:axId val="102178112"/>
        <c:scaling>
          <c:orientation val="minMax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spPr>
          <a:ln w="9525">
            <a:noFill/>
          </a:ln>
        </c:spPr>
        <c:crossAx val="81624576"/>
        <c:crosses val="autoZero"/>
        <c:crossBetween val="between"/>
      </c:valAx>
    </c:plotArea>
    <c:plotVisOnly val="1"/>
    <c:dispBlanksAs val="gap"/>
    <c:showDLblsOverMax val="0"/>
  </c:chart>
  <c:spPr>
    <a:gradFill>
      <a:gsLst>
        <a:gs pos="0">
          <a:schemeClr val="accent1">
            <a:tint val="66000"/>
            <a:satMod val="160000"/>
          </a:schemeClr>
        </a:gs>
        <a:gs pos="50000">
          <a:schemeClr val="accent1">
            <a:tint val="44500"/>
            <a:satMod val="160000"/>
          </a:schemeClr>
        </a:gs>
        <a:gs pos="100000">
          <a:schemeClr val="accent1">
            <a:tint val="23500"/>
            <a:satMod val="160000"/>
          </a:schemeClr>
        </a:gs>
      </a:gsLst>
      <a:lin ang="5400000" scaled="0"/>
    </a:gradFill>
  </c:spPr>
  <c:txPr>
    <a:bodyPr/>
    <a:lstStyle/>
    <a:p>
      <a:pPr>
        <a:defRPr sz="1800"/>
      </a:pPr>
      <a:endParaRPr lang="fr-FR"/>
    </a:p>
  </c:tx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88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89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>
            <a:extLst>
              <a:ext uri="{FF2B5EF4-FFF2-40B4-BE49-F238E27FC236}">
                <a16:creationId xmlns:a16="http://schemas.microsoft.com/office/drawing/2014/main" id="{1E7B6818-406D-4EB2-8C26-D58A0BA67853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14691" name="Rectangle 3">
            <a:extLst>
              <a:ext uri="{FF2B5EF4-FFF2-40B4-BE49-F238E27FC236}">
                <a16:creationId xmlns:a16="http://schemas.microsoft.com/office/drawing/2014/main" id="{C7C12F86-88B0-4198-8D10-D6EEB1D7CD07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1988" name="Rectangle 4">
            <a:extLst>
              <a:ext uri="{FF2B5EF4-FFF2-40B4-BE49-F238E27FC236}">
                <a16:creationId xmlns:a16="http://schemas.microsoft.com/office/drawing/2014/main" id="{3B61C481-82D2-47C6-9D2F-8325D4451F64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4693" name="Rectangle 5">
            <a:extLst>
              <a:ext uri="{FF2B5EF4-FFF2-40B4-BE49-F238E27FC236}">
                <a16:creationId xmlns:a16="http://schemas.microsoft.com/office/drawing/2014/main" id="{A89F79A8-E30B-4B68-8A9D-C1C0363EEF65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noProof="0"/>
              <a:t>Cliquez pour modifier les styles du texte du masque</a:t>
            </a:r>
          </a:p>
          <a:p>
            <a:pPr lvl="1"/>
            <a:r>
              <a:rPr lang="fr-FR" noProof="0"/>
              <a:t>Deuxième niveau</a:t>
            </a:r>
          </a:p>
          <a:p>
            <a:pPr lvl="2"/>
            <a:r>
              <a:rPr lang="fr-FR" noProof="0"/>
              <a:t>Troisième niveau</a:t>
            </a:r>
          </a:p>
          <a:p>
            <a:pPr lvl="3"/>
            <a:r>
              <a:rPr lang="fr-FR" noProof="0"/>
              <a:t>Quatrième niveau</a:t>
            </a:r>
          </a:p>
          <a:p>
            <a:pPr lvl="4"/>
            <a:r>
              <a:rPr lang="fr-FR" noProof="0"/>
              <a:t>Cinquième niveau</a:t>
            </a:r>
          </a:p>
        </p:txBody>
      </p:sp>
      <p:sp>
        <p:nvSpPr>
          <p:cNvPr id="114694" name="Rectangle 6">
            <a:extLst>
              <a:ext uri="{FF2B5EF4-FFF2-40B4-BE49-F238E27FC236}">
                <a16:creationId xmlns:a16="http://schemas.microsoft.com/office/drawing/2014/main" id="{C971C464-B8BD-4D51-A0BF-16DA46D57AD5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14695" name="Rectangle 7">
            <a:extLst>
              <a:ext uri="{FF2B5EF4-FFF2-40B4-BE49-F238E27FC236}">
                <a16:creationId xmlns:a16="http://schemas.microsoft.com/office/drawing/2014/main" id="{1D56605C-5042-4387-BD17-3B814F165A6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defRPr>
            </a:lvl1pPr>
          </a:lstStyle>
          <a:p>
            <a:fld id="{20D10DA7-3564-4C0C-A35F-9DEE2799E144}" type="slidenum">
              <a:rPr lang="fr-FR" altLang="fr-FR"/>
              <a:pPr/>
              <a:t>‹#›</a:t>
            </a:fld>
            <a:endParaRPr lang="fr-FR" alt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0DB075-EC83-476F-BA62-C667E241D1DE}" type="slidenum">
              <a:rPr lang="fr-FR" smtClean="0"/>
              <a:pPr/>
              <a:t>47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547268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0DB075-EC83-476F-BA62-C667E241D1DE}" type="slidenum">
              <a:rPr lang="fr-FR" smtClean="0"/>
              <a:pPr/>
              <a:t>56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242881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0DB075-EC83-476F-BA62-C667E241D1DE}" type="slidenum">
              <a:rPr lang="fr-FR" smtClean="0"/>
              <a:pPr/>
              <a:t>57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242881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0DB075-EC83-476F-BA62-C667E241D1DE}" type="slidenum">
              <a:rPr lang="fr-FR" smtClean="0"/>
              <a:pPr/>
              <a:t>58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023696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0DB075-EC83-476F-BA62-C667E241D1DE}" type="slidenum">
              <a:rPr lang="fr-FR" smtClean="0"/>
              <a:pPr/>
              <a:t>59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0359425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0DB075-EC83-476F-BA62-C667E241D1DE}" type="slidenum">
              <a:rPr lang="fr-FR" smtClean="0"/>
              <a:pPr/>
              <a:t>60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0359425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65EFE6-5873-4611-9AD1-BF84997F9571}" type="slidenum">
              <a:rPr lang="fr-FR" smtClean="0"/>
              <a:pPr/>
              <a:t>71</a:t>
            </a:fld>
            <a:endParaRPr lang="fr-F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0DB075-EC83-476F-BA62-C667E241D1DE}" type="slidenum">
              <a:rPr lang="fr-FR" smtClean="0"/>
              <a:pPr/>
              <a:t>48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547268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0DB075-EC83-476F-BA62-C667E241D1DE}" type="slidenum">
              <a:rPr lang="fr-FR" smtClean="0"/>
              <a:pPr/>
              <a:t>49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047541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0DB075-EC83-476F-BA62-C667E241D1DE}" type="slidenum">
              <a:rPr lang="fr-FR" smtClean="0"/>
              <a:pPr/>
              <a:t>50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047541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0DB075-EC83-476F-BA62-C667E241D1DE}" type="slidenum">
              <a:rPr lang="fr-FR" smtClean="0"/>
              <a:pPr/>
              <a:t>51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047541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0DB075-EC83-476F-BA62-C667E241D1DE}" type="slidenum">
              <a:rPr lang="fr-FR" smtClean="0"/>
              <a:pPr/>
              <a:t>52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047541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0DB075-EC83-476F-BA62-C667E241D1DE}" type="slidenum">
              <a:rPr lang="fr-FR" smtClean="0"/>
              <a:pPr/>
              <a:t>53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047541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0DB075-EC83-476F-BA62-C667E241D1DE}" type="slidenum">
              <a:rPr lang="fr-FR" smtClean="0"/>
              <a:pPr/>
              <a:t>54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894207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0DB075-EC83-476F-BA62-C667E241D1DE}" type="slidenum">
              <a:rPr lang="fr-FR" smtClean="0"/>
              <a:pPr/>
              <a:t>55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894207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B2592DB-8431-41B3-9B9F-5CBA8B0F8AF5}"/>
              </a:ext>
            </a:extLst>
          </p:cNvPr>
          <p:cNvSpPr/>
          <p:nvPr/>
        </p:nvSpPr>
        <p:spPr bwMode="ltGray">
          <a:xfrm>
            <a:off x="0" y="0"/>
            <a:ext cx="9144000" cy="5135563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07247C8-0718-4D02-9E0E-99B9A31BA686}"/>
              </a:ext>
            </a:extLst>
          </p:cNvPr>
          <p:cNvSpPr/>
          <p:nvPr/>
        </p:nvSpPr>
        <p:spPr bwMode="invGray">
          <a:xfrm>
            <a:off x="0" y="5127625"/>
            <a:ext cx="9144000" cy="46038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3355848"/>
            <a:ext cx="8077200" cy="1673352"/>
          </a:xfrm>
        </p:spPr>
        <p:txBody>
          <a:bodyPr tIns="0" bIns="0" anchor="t"/>
          <a:lstStyle>
            <a:lvl1pPr algn="l">
              <a:defRPr sz="4700" b="1"/>
            </a:lvl1pPr>
            <a:extLst/>
          </a:lstStyle>
          <a:p>
            <a:r>
              <a:rPr lang="fr-FR"/>
              <a:t>Cliquez pour modifier le style du titre</a:t>
            </a:r>
            <a:endParaRPr lang="en-US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685800" y="1828800"/>
            <a:ext cx="8077200" cy="1499616"/>
          </a:xfrm>
        </p:spPr>
        <p:txBody>
          <a:bodyPr lIns="118872" tIns="0" rIns="45720" bIns="0" anchor="b"/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r>
              <a:rPr lang="fr-FR"/>
              <a:t>Cliquez pour modifier le style des sous-titres du masque</a:t>
            </a:r>
            <a:endParaRPr lang="en-US"/>
          </a:p>
        </p:txBody>
      </p:sp>
      <p:sp>
        <p:nvSpPr>
          <p:cNvPr id="6" name="Espace réservé de la date 3">
            <a:extLst>
              <a:ext uri="{FF2B5EF4-FFF2-40B4-BE49-F238E27FC236}">
                <a16:creationId xmlns:a16="http://schemas.microsoft.com/office/drawing/2014/main" id="{CF308D40-0478-4739-8C30-C0C1017CEA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Espace réservé du pied de page 4">
            <a:extLst>
              <a:ext uri="{FF2B5EF4-FFF2-40B4-BE49-F238E27FC236}">
                <a16:creationId xmlns:a16="http://schemas.microsoft.com/office/drawing/2014/main" id="{1F3BD2AB-061A-4B2D-93CB-73AA861C09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Espace réservé du numéro de diapositive 5">
            <a:extLst>
              <a:ext uri="{FF2B5EF4-FFF2-40B4-BE49-F238E27FC236}">
                <a16:creationId xmlns:a16="http://schemas.microsoft.com/office/drawing/2014/main" id="{BA3047AE-7D59-4E81-AEFA-66C2D2EA25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C53BE410-B768-4DC4-B733-99CF63EBAC1E}" type="slidenum">
              <a:rPr lang="en-US" altLang="fr-FR"/>
              <a:pPr/>
              <a:t>‹#›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297079234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200DF73-7988-4B3B-8189-E597D1D557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651F910-E6A3-444A-9195-B7FCA6CFF8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FE6D60D-A90C-45E3-864C-2186B44B66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4DAA1F1-7765-42A3-9F7A-617EDBDF66DA}" type="slidenum">
              <a:rPr lang="en-US" altLang="fr-FR"/>
              <a:pPr/>
              <a:t>‹#›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21966505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F8CE16D-7E2A-4A75-BAB3-3485964FD708}"/>
              </a:ext>
            </a:extLst>
          </p:cNvPr>
          <p:cNvSpPr/>
          <p:nvPr/>
        </p:nvSpPr>
        <p:spPr bwMode="invGray">
          <a:xfrm>
            <a:off x="6599238" y="0"/>
            <a:ext cx="46037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108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0CA72C8-F5BB-4178-96B3-63B15FE69B7F}"/>
              </a:ext>
            </a:extLst>
          </p:cNvPr>
          <p:cNvSpPr/>
          <p:nvPr/>
        </p:nvSpPr>
        <p:spPr bwMode="ltGray">
          <a:xfrm>
            <a:off x="6648450" y="0"/>
            <a:ext cx="2514600" cy="685800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781800" y="274640"/>
            <a:ext cx="1905000" cy="5851525"/>
          </a:xfrm>
        </p:spPr>
        <p:txBody>
          <a:bodyPr vert="eaVert"/>
          <a:lstStyle/>
          <a:p>
            <a:r>
              <a:rPr lang="fr-FR"/>
              <a:t>Cliquez pour modifier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304800"/>
            <a:ext cx="6019800" cy="5851525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6" name="Espace réservé de la date 3">
            <a:extLst>
              <a:ext uri="{FF2B5EF4-FFF2-40B4-BE49-F238E27FC236}">
                <a16:creationId xmlns:a16="http://schemas.microsoft.com/office/drawing/2014/main" id="{68A52E94-A465-4FCC-9963-1631C300D7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Espace réservé du pied de page 4">
            <a:extLst>
              <a:ext uri="{FF2B5EF4-FFF2-40B4-BE49-F238E27FC236}">
                <a16:creationId xmlns:a16="http://schemas.microsoft.com/office/drawing/2014/main" id="{73383EA8-8F97-47B2-B506-C997057015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40013" y="6376988"/>
            <a:ext cx="3836987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Espace réservé du numéro de diapositive 5">
            <a:extLst>
              <a:ext uri="{FF2B5EF4-FFF2-40B4-BE49-F238E27FC236}">
                <a16:creationId xmlns:a16="http://schemas.microsoft.com/office/drawing/2014/main" id="{04A381D8-F2BC-4E1A-978C-05A19A5878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EC8C7C-8DE6-474A-92CA-F12761074579}" type="slidenum">
              <a:rPr lang="en-US" altLang="fr-FR"/>
              <a:pPr/>
              <a:t>‹#›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5702528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/>
              <a:t>Cliquez pour modifier le style du titre</a:t>
            </a:r>
            <a:endParaRPr lang="fr-BE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Cliquez pour modifier le style des sous-titres du masque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22/03/2019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‹#›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7967372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22/03/2019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‹#›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3320997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22/03/2019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‹#›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0819233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22/03/2019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‹#›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01650821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22/03/2019</a:t>
            </a:fld>
            <a:endParaRPr lang="fr-BE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‹#›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78809802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22/03/2019</a:t>
            </a:fld>
            <a:endParaRPr lang="fr-BE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‹#›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46596478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22/03/2019</a:t>
            </a:fld>
            <a:endParaRPr lang="fr-BE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‹#›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80426672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22/03/2019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‹#›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2212990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252728"/>
          </a:xfrm>
        </p:spPr>
        <p:txBody>
          <a:bodyPr/>
          <a:lstStyle/>
          <a:p>
            <a:r>
              <a:rPr lang="fr-FR"/>
              <a:t>Cliquez pour modifier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A1D754F-90F3-4D00-B246-4E5A8E29FC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73AFB24-7541-47A1-8368-9A8C21AD9E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11A4F33-AB2C-4051-9137-14AE98C865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1D3253-1048-49A1-B46B-3FE99F3505D4}" type="slidenum">
              <a:rPr lang="en-US" altLang="fr-FR"/>
              <a:pPr/>
              <a:t>‹#›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290590193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pour modifier le style du titre</a:t>
            </a:r>
            <a:endParaRPr lang="fr-BE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22/03/2019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‹#›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64521933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22/03/2019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‹#›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00377750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/>
              <a:t>Cliquez pour modifier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22/03/2019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‹#›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87575323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3/22/2019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2541631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3/22/2019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983735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3/22/2019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3715442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3/22/2019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9953494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3/22/2019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004514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Titre de section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3CD4C2B-FC8E-4118-9963-23FB0A57841E}"/>
              </a:ext>
            </a:extLst>
          </p:cNvPr>
          <p:cNvSpPr/>
          <p:nvPr/>
        </p:nvSpPr>
        <p:spPr bwMode="ltGray">
          <a:xfrm>
            <a:off x="0" y="0"/>
            <a:ext cx="9144000" cy="2601913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A438F77-1939-4CF7-AA46-BF0C5E465131}"/>
              </a:ext>
            </a:extLst>
          </p:cNvPr>
          <p:cNvSpPr/>
          <p:nvPr/>
        </p:nvSpPr>
        <p:spPr bwMode="invGray">
          <a:xfrm>
            <a:off x="0" y="2601913"/>
            <a:ext cx="9144000" cy="46037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49808" y="118872"/>
            <a:ext cx="8013192" cy="1636776"/>
          </a:xfrm>
        </p:spPr>
        <p:txBody>
          <a:bodyPr tIns="0" rIns="91440" bIns="0" anchor="b"/>
          <a:lstStyle>
            <a:lvl1pPr algn="l">
              <a:defRPr sz="4700" b="1" cap="none" baseline="0"/>
            </a:lvl1pPr>
            <a:extLst/>
          </a:lstStyle>
          <a:p>
            <a:r>
              <a:rPr lang="fr-FR"/>
              <a:t>Cliquez pour modifier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40664" y="1828800"/>
            <a:ext cx="8022336" cy="685800"/>
          </a:xfrm>
        </p:spPr>
        <p:txBody>
          <a:bodyPr lIns="146304" tIns="0" rIns="45720" bIns="0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e la date 3">
            <a:extLst>
              <a:ext uri="{FF2B5EF4-FFF2-40B4-BE49-F238E27FC236}">
                <a16:creationId xmlns:a16="http://schemas.microsoft.com/office/drawing/2014/main" id="{4904F8BE-0AD2-41EF-95DC-D6EA0E04A7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Espace réservé du pied de page 4">
            <a:extLst>
              <a:ext uri="{FF2B5EF4-FFF2-40B4-BE49-F238E27FC236}">
                <a16:creationId xmlns:a16="http://schemas.microsoft.com/office/drawing/2014/main" id="{35C148CE-C2C0-44F1-B1E4-07FE1E5966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Espace réservé du numéro de diapositive 5">
            <a:extLst>
              <a:ext uri="{FF2B5EF4-FFF2-40B4-BE49-F238E27FC236}">
                <a16:creationId xmlns:a16="http://schemas.microsoft.com/office/drawing/2014/main" id="{9197CE02-9386-4FFC-B0EF-B243A627EF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379FBD3A-A9C6-4453-9A8B-7AB08B227C47}" type="slidenum">
              <a:rPr lang="en-US" altLang="fr-FR"/>
              <a:pPr/>
              <a:t>‹#›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166089705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773936"/>
            <a:ext cx="4038600" cy="4623816"/>
          </a:xfrm>
        </p:spPr>
        <p:txBody>
          <a:bodyPr lIns="9144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773936"/>
            <a:ext cx="4038600" cy="462381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5" name="Espace réservé de la date 3">
            <a:extLst>
              <a:ext uri="{FF2B5EF4-FFF2-40B4-BE49-F238E27FC236}">
                <a16:creationId xmlns:a16="http://schemas.microsoft.com/office/drawing/2014/main" id="{020FCBC2-AD68-4C7E-8CCE-296C60E2AE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Espace réservé du pied de page 4">
            <a:extLst>
              <a:ext uri="{FF2B5EF4-FFF2-40B4-BE49-F238E27FC236}">
                <a16:creationId xmlns:a16="http://schemas.microsoft.com/office/drawing/2014/main" id="{61A4FC04-F8B3-44B9-8FC8-B8A15AD8D0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Espace réservé du numéro de diapositive 5">
            <a:extLst>
              <a:ext uri="{FF2B5EF4-FFF2-40B4-BE49-F238E27FC236}">
                <a16:creationId xmlns:a16="http://schemas.microsoft.com/office/drawing/2014/main" id="{9BE5FF2F-CEFE-47A1-A3B5-468CC0BD3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691627D-B019-427E-ADCE-724B0181B798}" type="slidenum">
              <a:rPr lang="en-US" altLang="fr-FR"/>
              <a:pPr/>
              <a:t>‹#›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2611176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r>
              <a:rPr lang="fr-FR"/>
              <a:t>Cliquez pour modifier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98987"/>
            <a:ext cx="4040188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449512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698987"/>
            <a:ext cx="4041775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449512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7" name="Espace réservé de la date 3">
            <a:extLst>
              <a:ext uri="{FF2B5EF4-FFF2-40B4-BE49-F238E27FC236}">
                <a16:creationId xmlns:a16="http://schemas.microsoft.com/office/drawing/2014/main" id="{68E06256-F7FA-43B7-8D95-3843D15391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Espace réservé du pied de page 4">
            <a:extLst>
              <a:ext uri="{FF2B5EF4-FFF2-40B4-BE49-F238E27FC236}">
                <a16:creationId xmlns:a16="http://schemas.microsoft.com/office/drawing/2014/main" id="{B4334D89-EFE6-471E-A907-35EDDFCB9C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Espace réservé du numéro de diapositive 5">
            <a:extLst>
              <a:ext uri="{FF2B5EF4-FFF2-40B4-BE49-F238E27FC236}">
                <a16:creationId xmlns:a16="http://schemas.microsoft.com/office/drawing/2014/main" id="{4ACE4E62-1573-495C-A4D1-88A3A311A8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04EA328-C5D2-4264-BC5C-8A353BCE8F3D}" type="slidenum">
              <a:rPr lang="en-US" altLang="fr-FR"/>
              <a:pPr/>
              <a:t>‹#›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10093838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  <a:endParaRPr lang="en-US"/>
          </a:p>
        </p:txBody>
      </p:sp>
      <p:sp>
        <p:nvSpPr>
          <p:cNvPr id="3" name="Espace réservé de la date 3">
            <a:extLst>
              <a:ext uri="{FF2B5EF4-FFF2-40B4-BE49-F238E27FC236}">
                <a16:creationId xmlns:a16="http://schemas.microsoft.com/office/drawing/2014/main" id="{A7B4223F-C8C9-467A-9A97-A22A917176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Espace réservé du pied de page 4">
            <a:extLst>
              <a:ext uri="{FF2B5EF4-FFF2-40B4-BE49-F238E27FC236}">
                <a16:creationId xmlns:a16="http://schemas.microsoft.com/office/drawing/2014/main" id="{FE648579-1434-4EDF-BD53-D961F6C11E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Espace réservé du numéro de diapositive 5">
            <a:extLst>
              <a:ext uri="{FF2B5EF4-FFF2-40B4-BE49-F238E27FC236}">
                <a16:creationId xmlns:a16="http://schemas.microsoft.com/office/drawing/2014/main" id="{0BAF1086-C114-40F2-A01F-2D5BDE8A22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8926088-DD35-431C-81FB-1A8EE8516A0E}" type="slidenum">
              <a:rPr lang="en-US" altLang="fr-FR"/>
              <a:pPr/>
              <a:t>‹#›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34356521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CE68B5A4-40E1-4B7A-A25E-53C032363C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515BD901-6F51-43F1-879F-1DF22B51D6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C2F6D6F-488E-471B-A0FA-30A5A4226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74DA8A0-6AEF-4097-A8E1-E023FEA7961A}" type="slidenum">
              <a:rPr lang="en-US" altLang="fr-FR"/>
              <a:pPr/>
              <a:t>‹#›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1381704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BDC9124-49CE-4938-9BF5-7049FE464DFD}"/>
              </a:ext>
            </a:extLst>
          </p:cNvPr>
          <p:cNvSpPr/>
          <p:nvPr/>
        </p:nvSpPr>
        <p:spPr bwMode="invGray">
          <a:xfrm>
            <a:off x="2855913" y="0"/>
            <a:ext cx="46037" cy="145415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38C8BB7-7C68-422D-B11B-2BAD1A17DF64}"/>
              </a:ext>
            </a:extLst>
          </p:cNvPr>
          <p:cNvSpPr/>
          <p:nvPr/>
        </p:nvSpPr>
        <p:spPr bwMode="invGray">
          <a:xfrm>
            <a:off x="2855913" y="0"/>
            <a:ext cx="46037" cy="145415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67838" y="152400"/>
            <a:ext cx="2523744" cy="978408"/>
          </a:xfrm>
        </p:spPr>
        <p:txBody>
          <a:bodyPr lIns="73152" bIns="0" anchor="b"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lang="fr-FR"/>
              <a:t>Cliquez pour modifier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019377" y="1743133"/>
            <a:ext cx="5920641" cy="455888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  <a:extLst/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67838" y="1730018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7" name="Espace réservé de la date 4">
            <a:extLst>
              <a:ext uri="{FF2B5EF4-FFF2-40B4-BE49-F238E27FC236}">
                <a16:creationId xmlns:a16="http://schemas.microsoft.com/office/drawing/2014/main" id="{A6B22ED3-A2C0-4304-896C-D3B8D93AC7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Espace réservé du pied de page 5">
            <a:extLst>
              <a:ext uri="{FF2B5EF4-FFF2-40B4-BE49-F238E27FC236}">
                <a16:creationId xmlns:a16="http://schemas.microsoft.com/office/drawing/2014/main" id="{D7458C66-BABF-47CD-BF3B-A1B6225C24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Espace réservé du numéro de diapositive 6">
            <a:extLst>
              <a:ext uri="{FF2B5EF4-FFF2-40B4-BE49-F238E27FC236}">
                <a16:creationId xmlns:a16="http://schemas.microsoft.com/office/drawing/2014/main" id="{F5A6ACFD-2E2C-43C3-A371-892D76BA9C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D4E0AF6-E034-4B25-85AD-9F793619CCCE}" type="slidenum">
              <a:rPr lang="en-US" altLang="fr-FR"/>
              <a:pPr/>
              <a:t>‹#›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7086454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BE26A31-6220-4914-8439-63FCF1CBF466}"/>
              </a:ext>
            </a:extLst>
          </p:cNvPr>
          <p:cNvSpPr/>
          <p:nvPr/>
        </p:nvSpPr>
        <p:spPr>
          <a:xfrm>
            <a:off x="2855913" y="0"/>
            <a:ext cx="46037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0A45378-F4BA-44AC-AA47-3D7A89462B8B}"/>
              </a:ext>
            </a:extLst>
          </p:cNvPr>
          <p:cNvSpPr/>
          <p:nvPr/>
        </p:nvSpPr>
        <p:spPr bwMode="invGray">
          <a:xfrm>
            <a:off x="2855913" y="0"/>
            <a:ext cx="46037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64592" y="155448"/>
            <a:ext cx="2525150" cy="978408"/>
          </a:xfrm>
        </p:spPr>
        <p:txBody>
          <a:bodyPr lIns="73152" bIns="0" anchor="b"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lang="fr-FR"/>
              <a:t>Cliquez pour modifier le style du titre</a:t>
            </a:r>
            <a:endParaRPr lang="en-US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2903805" y="1484808"/>
            <a:ext cx="6247397" cy="5373192"/>
          </a:xfrm>
          <a:solidFill>
            <a:schemeClr val="bg2">
              <a:shade val="75000"/>
            </a:schemeClr>
          </a:solidFill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  <a:extLst/>
          </a:lstStyle>
          <a:p>
            <a:pPr lvl="0"/>
            <a:r>
              <a:rPr lang="fr-FR" noProof="0"/>
              <a:t>Cliquez sur l'icône pour ajouter une image</a:t>
            </a:r>
            <a:endParaRPr lang="en-US" noProof="0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64592" y="1728216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7" name="Espace réservé de la date 4">
            <a:extLst>
              <a:ext uri="{FF2B5EF4-FFF2-40B4-BE49-F238E27FC236}">
                <a16:creationId xmlns:a16="http://schemas.microsoft.com/office/drawing/2014/main" id="{BBB6C6CC-F6EA-49E0-BC14-22A15FBF164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65100" y="1169988"/>
            <a:ext cx="2522538" cy="20161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Espace réservé du pied de page 5">
            <a:extLst>
              <a:ext uri="{FF2B5EF4-FFF2-40B4-BE49-F238E27FC236}">
                <a16:creationId xmlns:a16="http://schemas.microsoft.com/office/drawing/2014/main" id="{1D1B25BC-B1A9-4622-ADAC-901FCFF671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35300" y="1169988"/>
            <a:ext cx="5194300" cy="201612"/>
          </a:xfrm>
        </p:spPr>
        <p:txBody>
          <a:bodyPr/>
          <a:lstStyle>
            <a:lvl1pPr>
              <a:defRPr>
                <a:solidFill>
                  <a:schemeClr val="bg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Espace réservé du numéro de diapositive 6">
            <a:extLst>
              <a:ext uri="{FF2B5EF4-FFF2-40B4-BE49-F238E27FC236}">
                <a16:creationId xmlns:a16="http://schemas.microsoft.com/office/drawing/2014/main" id="{D4A09C17-F348-44F8-90AA-6D74534C46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39138" y="1169988"/>
            <a:ext cx="733425" cy="201612"/>
          </a:xfrm>
        </p:spPr>
        <p:txBody>
          <a:bodyPr/>
          <a:lstStyle>
            <a:lvl1pPr>
              <a:defRPr/>
            </a:lvl1pPr>
          </a:lstStyle>
          <a:p>
            <a:fld id="{9A7D5917-0A3E-424B-9C6D-0F43878396B6}" type="slidenum">
              <a:rPr lang="en-US" altLang="fr-FR"/>
              <a:pPr/>
              <a:t>‹#›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126117170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47A9618-FCB8-4309-832E-FD7B3E55E5F7}"/>
              </a:ext>
            </a:extLst>
          </p:cNvPr>
          <p:cNvSpPr/>
          <p:nvPr/>
        </p:nvSpPr>
        <p:spPr bwMode="invGray">
          <a:xfrm>
            <a:off x="0" y="1436688"/>
            <a:ext cx="9144000" cy="4445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48F11DF-D2E9-4E23-88BA-E9260010F5CD}"/>
              </a:ext>
            </a:extLst>
          </p:cNvPr>
          <p:cNvSpPr/>
          <p:nvPr/>
        </p:nvSpPr>
        <p:spPr bwMode="ltGray">
          <a:xfrm>
            <a:off x="0" y="0"/>
            <a:ext cx="9144000" cy="1433513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CF103CD5-FBC2-4EE2-BCDC-51C30C2099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50950"/>
          </a:xfrm>
          <a:prstGeom prst="rect">
            <a:avLst/>
          </a:prstGeom>
        </p:spPr>
        <p:txBody>
          <a:bodyPr vert="horz" lIns="91440" rIns="45720" rtlCol="0" anchor="ctr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/>
          <a:p>
            <a:r>
              <a:rPr lang="fr-FR"/>
              <a:t>Cliquez pour modifier le style du titre</a:t>
            </a:r>
            <a:endParaRPr lang="en-US"/>
          </a:p>
        </p:txBody>
      </p:sp>
      <p:sp>
        <p:nvSpPr>
          <p:cNvPr id="4101" name="Espace réservé du texte 2">
            <a:extLst>
              <a:ext uri="{FF2B5EF4-FFF2-40B4-BE49-F238E27FC236}">
                <a16:creationId xmlns:a16="http://schemas.microsoft.com/office/drawing/2014/main" id="{634A9F58-2DC6-401C-B797-2A386653CEF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774825"/>
            <a:ext cx="8229600" cy="462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4864" tIns="9144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/>
              <a:t>Cliquez pour modifier les styles du texte du masque</a:t>
            </a:r>
          </a:p>
          <a:p>
            <a:pPr lvl="1"/>
            <a:r>
              <a:rPr lang="fr-FR" altLang="fr-FR"/>
              <a:t>Deuxième niveau</a:t>
            </a:r>
          </a:p>
          <a:p>
            <a:pPr lvl="2"/>
            <a:r>
              <a:rPr lang="fr-FR" altLang="fr-FR"/>
              <a:t>Troisième niveau</a:t>
            </a:r>
          </a:p>
          <a:p>
            <a:pPr lvl="3"/>
            <a:r>
              <a:rPr lang="fr-FR" altLang="fr-FR"/>
              <a:t>Quatrième niveau</a:t>
            </a:r>
          </a:p>
          <a:p>
            <a:pPr lvl="4"/>
            <a:r>
              <a:rPr lang="fr-FR" altLang="fr-FR"/>
              <a:t>Cinquième niveau</a:t>
            </a:r>
            <a:endParaRPr lang="en-US" altLang="fr-FR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ED7E330-888C-46BC-8995-F09F8088542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477000"/>
            <a:ext cx="2133600" cy="274638"/>
          </a:xfrm>
          <a:prstGeom prst="rect">
            <a:avLst/>
          </a:prstGeom>
        </p:spPr>
        <p:txBody>
          <a:bodyPr vert="horz" lIns="109728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  <a:latin typeface="Arial" charset="0"/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A2053D0-9CEB-4D97-8D80-C46CAD6D276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640013" y="6477000"/>
            <a:ext cx="5508625" cy="274638"/>
          </a:xfrm>
          <a:prstGeom prst="rect">
            <a:avLst/>
          </a:prstGeom>
        </p:spPr>
        <p:txBody>
          <a:bodyPr vert="horz" lIns="45720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  <a:latin typeface="Arial" charset="0"/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9DDECC9-35B5-45FC-B4D2-0E3E178F2E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204200" y="6477000"/>
            <a:ext cx="733425" cy="274638"/>
          </a:xfrm>
          <a:prstGeom prst="rect">
            <a:avLst/>
          </a:prstGeom>
        </p:spPr>
        <p:txBody>
          <a:bodyPr vert="horz" wrap="square" lIns="91440" tIns="45720" rIns="91440" bIns="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3F3F3F"/>
                </a:solidFill>
              </a:defRPr>
            </a:lvl1pPr>
          </a:lstStyle>
          <a:p>
            <a:fld id="{C7047422-17AB-46DD-A6E1-4B623CACA6A1}" type="slidenum">
              <a:rPr lang="en-US" altLang="fr-FR"/>
              <a:pPr/>
              <a:t>‹#›</a:t>
            </a:fld>
            <a:endParaRPr lang="en-US" alt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58" r:id="rId2"/>
    <p:sldLayoutId id="2147483764" r:id="rId3"/>
    <p:sldLayoutId id="2147483759" r:id="rId4"/>
    <p:sldLayoutId id="2147483760" r:id="rId5"/>
    <p:sldLayoutId id="2147483761" r:id="rId6"/>
    <p:sldLayoutId id="2147483765" r:id="rId7"/>
    <p:sldLayoutId id="2147483766" r:id="rId8"/>
    <p:sldLayoutId id="2147483767" r:id="rId9"/>
    <p:sldLayoutId id="2147483762" r:id="rId10"/>
    <p:sldLayoutId id="2147483768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500" b="1" kern="1200">
          <a:solidFill>
            <a:srgbClr val="FFC800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500" b="1">
          <a:solidFill>
            <a:srgbClr val="FFC800"/>
          </a:solidFill>
          <a:latin typeface="Corbe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500" b="1">
          <a:solidFill>
            <a:srgbClr val="FFC800"/>
          </a:solidFill>
          <a:latin typeface="Corbe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500" b="1">
          <a:solidFill>
            <a:srgbClr val="FFC800"/>
          </a:solidFill>
          <a:latin typeface="Corbe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500" b="1">
          <a:solidFill>
            <a:srgbClr val="FFC800"/>
          </a:solidFill>
          <a:latin typeface="Corbe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500" b="1">
          <a:solidFill>
            <a:srgbClr val="FFC800"/>
          </a:solidFill>
          <a:latin typeface="Corbe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500" b="1">
          <a:solidFill>
            <a:srgbClr val="FFC800"/>
          </a:solidFill>
          <a:latin typeface="Corbe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500" b="1">
          <a:solidFill>
            <a:srgbClr val="FFC800"/>
          </a:solidFill>
          <a:latin typeface="Corbe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500" b="1">
          <a:solidFill>
            <a:srgbClr val="FFC800"/>
          </a:solidFill>
          <a:latin typeface="Corbel" pitchFamily="34" charset="0"/>
        </a:defRPr>
      </a:lvl9pPr>
      <a:extLst/>
    </p:titleStyle>
    <p:bodyStyle>
      <a:lvl1pPr marL="438150" indent="-319088" algn="l" rtl="0" eaLnBrk="0" fontAlgn="base" hangingPunct="0">
        <a:spcBef>
          <a:spcPct val="0"/>
        </a:spcBef>
        <a:spcAft>
          <a:spcPct val="0"/>
        </a:spcAft>
        <a:buClr>
          <a:schemeClr val="accent1"/>
        </a:buClr>
        <a:buSzPct val="80000"/>
        <a:buFont typeface="Wingdings 2" panose="05020102010507070707" pitchFamily="18" charset="2"/>
        <a:buChar char="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30250" indent="-2730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panose="05000000000000000000" pitchFamily="2" charset="2"/>
        <a:buChar char="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95363" indent="-228600" algn="l" rtl="0" eaLnBrk="0" fontAlgn="base" hangingPunct="0">
        <a:spcBef>
          <a:spcPct val="20000"/>
        </a:spcBef>
        <a:spcAft>
          <a:spcPct val="0"/>
        </a:spcAft>
        <a:buClr>
          <a:srgbClr val="E66C7D"/>
        </a:buClr>
        <a:buFont typeface="Arial" panose="020B0604020202020204" pitchFamily="34" charset="0"/>
        <a:buChar char="▪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16025" indent="-182563" algn="l" rtl="0" eaLnBrk="0" fontAlgn="base" hangingPunct="0">
        <a:spcBef>
          <a:spcPct val="20000"/>
        </a:spcBef>
        <a:spcAft>
          <a:spcPct val="0"/>
        </a:spcAft>
        <a:buClr>
          <a:srgbClr val="6BB76D"/>
        </a:buClr>
        <a:buFont typeface="Arial" panose="020B0604020202020204" pitchFamily="34" charset="0"/>
        <a:buChar char="▪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25575" indent="-182563" algn="l" rtl="0" eaLnBrk="0" fontAlgn="base" hangingPunct="0">
        <a:spcBef>
          <a:spcPct val="20000"/>
        </a:spcBef>
        <a:spcAft>
          <a:spcPct val="0"/>
        </a:spcAft>
        <a:buClr>
          <a:srgbClr val="E88651"/>
        </a:buClr>
        <a:buFont typeface="Wingdings 3" panose="05040102010807070707" pitchFamily="18" charset="2"/>
        <a:buChar char=""/>
        <a:defRPr lang="en-US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27632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ct val="20000"/>
        </a:spcBef>
        <a:buClr>
          <a:schemeClr val="accent1"/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ct val="20000"/>
        </a:spcBef>
        <a:buClr>
          <a:schemeClr val="accent2"/>
        </a:buClr>
        <a:buFont typeface="Wingdings 2" pitchFamily="18" charset="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231136" indent="-182880" algn="l" rtl="0" eaLnBrk="1" latinLnBrk="0" hangingPunct="1">
        <a:spcBef>
          <a:spcPct val="20000"/>
        </a:spcBef>
        <a:buClr>
          <a:schemeClr val="accent3"/>
        </a:buClr>
        <a:buFont typeface="Wingdings 2" pitchFamily="18" charset="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309A6D-C09C-4548-B29A-6CF363A7E532}" type="datetimeFigureOut">
              <a:rPr lang="fr-FR" smtClean="0"/>
              <a:pPr/>
              <a:t>22/03/2019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4668DC-857F-487D-BFFA-8C0CA5037977}" type="slidenum">
              <a:rPr lang="fr-BE" smtClean="0"/>
              <a:pPr/>
              <a:t>‹#›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6494074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0" r:id="rId1"/>
    <p:sldLayoutId id="2147483771" r:id="rId2"/>
    <p:sldLayoutId id="2147483772" r:id="rId3"/>
    <p:sldLayoutId id="2147483773" r:id="rId4"/>
    <p:sldLayoutId id="2147483774" r:id="rId5"/>
    <p:sldLayoutId id="2147483775" r:id="rId6"/>
    <p:sldLayoutId id="2147483776" r:id="rId7"/>
    <p:sldLayoutId id="2147483777" r:id="rId8"/>
    <p:sldLayoutId id="2147483778" r:id="rId9"/>
    <p:sldLayoutId id="2147483779" r:id="rId10"/>
    <p:sldLayoutId id="2147483780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32075" y="236538"/>
            <a:ext cx="8079848" cy="12382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0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35939" y="1582521"/>
            <a:ext cx="8072120" cy="380619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3/22/2019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071537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2" r:id="rId1"/>
    <p:sldLayoutId id="2147483783" r:id="rId2"/>
    <p:sldLayoutId id="2147483784" r:id="rId3"/>
    <p:sldLayoutId id="2147483785" r:id="rId4"/>
    <p:sldLayoutId id="2147483786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13.jpeg"/><Relationship Id="rId4" Type="http://schemas.openxmlformats.org/officeDocument/2006/relationships/image" Target="../media/image12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jpeg"/><Relationship Id="rId5" Type="http://schemas.microsoft.com/office/2007/relationships/hdphoto" Target="../media/hdphoto2.wdp"/><Relationship Id="rId4" Type="http://schemas.openxmlformats.org/officeDocument/2006/relationships/image" Target="../media/image58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jpe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68.jpeg"/><Relationship Id="rId4" Type="http://schemas.microsoft.com/office/2007/relationships/hdphoto" Target="../media/hdphoto3.wdp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jpeg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microsoft.com/office/2007/relationships/hdphoto" Target="../media/hdphoto5.wdp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7" Type="http://schemas.openxmlformats.org/officeDocument/2006/relationships/image" Target="../media/image7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jpeg"/><Relationship Id="rId5" Type="http://schemas.openxmlformats.org/officeDocument/2006/relationships/image" Target="../media/image76.jpeg"/><Relationship Id="rId4" Type="http://schemas.microsoft.com/office/2007/relationships/hdphoto" Target="../media/hdphoto6.wdp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0.jpeg"/><Relationship Id="rId4" Type="http://schemas.microsoft.com/office/2007/relationships/hdphoto" Target="../media/hdphoto7.wdp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2.jpeg"/><Relationship Id="rId4" Type="http://schemas.microsoft.com/office/2007/relationships/hdphoto" Target="../media/hdphoto8.wdp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microsoft.com/office/2007/relationships/hdphoto" Target="../media/hdphoto9.wdp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0.wdp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6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jpeg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45.jpeg"/><Relationship Id="rId4" Type="http://schemas.openxmlformats.org/officeDocument/2006/relationships/image" Target="../media/image88.wmf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49.jpeg"/><Relationship Id="rId5" Type="http://schemas.openxmlformats.org/officeDocument/2006/relationships/image" Target="../media/image43.jpeg"/><Relationship Id="rId4" Type="http://schemas.openxmlformats.org/officeDocument/2006/relationships/image" Target="../media/image89.wmf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1.wdp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6.jpeg"/><Relationship Id="rId5" Type="http://schemas.openxmlformats.org/officeDocument/2006/relationships/image" Target="../media/image95.jpeg"/><Relationship Id="rId4" Type="http://schemas.openxmlformats.org/officeDocument/2006/relationships/image" Target="../media/image94.jpeg"/></Relationships>
</file>

<file path=ppt/slides/_rels/slide67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3.wdp"/><Relationship Id="rId5" Type="http://schemas.openxmlformats.org/officeDocument/2006/relationships/image" Target="../media/image99.png"/><Relationship Id="rId4" Type="http://schemas.openxmlformats.org/officeDocument/2006/relationships/image" Target="../media/image98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2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7" Type="http://schemas.openxmlformats.org/officeDocument/2006/relationships/image" Target="../media/image108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7.jpeg"/><Relationship Id="rId5" Type="http://schemas.openxmlformats.org/officeDocument/2006/relationships/image" Target="../media/image106.png"/><Relationship Id="rId4" Type="http://schemas.openxmlformats.org/officeDocument/2006/relationships/image" Target="../media/image10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7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13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4.png"/><Relationship Id="rId5" Type="http://schemas.openxmlformats.org/officeDocument/2006/relationships/image" Target="../media/image113.png"/><Relationship Id="rId4" Type="http://schemas.openxmlformats.org/officeDocument/2006/relationships/image" Target="../media/image112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13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fr/url?sa=i&amp;rct=j&amp;q=&amp;esrc=s&amp;source=images&amp;cd=&amp;cad=rja&amp;uact=8&amp;ved=0ahUKEwibvdra9ezZAhXIAewKHeyXDbsQjRwIBg&amp;url=http://sante.lefigaro.fr/social/sante-publique/telemedecine-generalites/definitions-autour-telesante&amp;psig=AOvVaw3Mgs2JJea3hF4VNPb-62KP&amp;ust=1521154877094087" TargetMode="External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17.jpe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3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3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3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13.xml"/></Relationships>
</file>

<file path=ppt/slides/_rels/slide79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emf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emf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3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7" name="Text Box 3">
            <a:extLst>
              <a:ext uri="{FF2B5EF4-FFF2-40B4-BE49-F238E27FC236}">
                <a16:creationId xmlns:a16="http://schemas.microsoft.com/office/drawing/2014/main" id="{7540501B-4D35-4745-88FB-40EFF7A804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1676400"/>
            <a:ext cx="8763000" cy="1273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lnSpc>
                <a:spcPct val="110000"/>
              </a:lnSpc>
              <a:spcBef>
                <a:spcPct val="50000"/>
              </a:spcBef>
              <a:defRPr/>
            </a:pPr>
            <a:endParaRPr lang="fr-FR" sz="1800" dirty="0">
              <a:latin typeface="Arial" charset="0"/>
            </a:endParaRPr>
          </a:p>
          <a:p>
            <a:pPr algn="ctr">
              <a:lnSpc>
                <a:spcPct val="110000"/>
              </a:lnSpc>
              <a:spcBef>
                <a:spcPct val="50000"/>
              </a:spcBef>
              <a:defRPr/>
            </a:pPr>
            <a:endParaRPr lang="fr-FR" sz="3600" b="1" dirty="0">
              <a:solidFill>
                <a:schemeClr val="accent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11267" name="Text Box 4">
            <a:extLst>
              <a:ext uri="{FF2B5EF4-FFF2-40B4-BE49-F238E27FC236}">
                <a16:creationId xmlns:a16="http://schemas.microsoft.com/office/drawing/2014/main" id="{642CFC30-BD76-4BF9-9E0E-26A2C9ED9A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5257800"/>
            <a:ext cx="6934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fr-FR" altLang="fr-FR"/>
          </a:p>
        </p:txBody>
      </p:sp>
      <p:sp>
        <p:nvSpPr>
          <p:cNvPr id="149511" name="Text Box 7">
            <a:extLst>
              <a:ext uri="{FF2B5EF4-FFF2-40B4-BE49-F238E27FC236}">
                <a16:creationId xmlns:a16="http://schemas.microsoft.com/office/drawing/2014/main" id="{1AE538C8-CA14-476F-A749-54DF2ADDC0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0" y="1676400"/>
            <a:ext cx="8763000" cy="42129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  <a:spcBef>
                <a:spcPct val="50000"/>
              </a:spcBef>
              <a:defRPr/>
            </a:pPr>
            <a:r>
              <a:rPr lang="nl-NL" altLang="nl-NL" sz="4400" b="1" dirty="0">
                <a:solidFill>
                  <a:srgbClr val="FF0000"/>
                </a:solidFill>
                <a:latin typeface="Arial" charset="0"/>
              </a:rPr>
              <a:t>RETINOPATHIE DIABETIQUE</a:t>
            </a:r>
          </a:p>
          <a:p>
            <a:pPr algn="ctr">
              <a:lnSpc>
                <a:spcPct val="110000"/>
              </a:lnSpc>
              <a:spcBef>
                <a:spcPct val="50000"/>
              </a:spcBef>
              <a:defRPr/>
            </a:pPr>
            <a:r>
              <a:rPr lang="nl-NL" altLang="nl-NL" sz="4400" b="1" dirty="0">
                <a:solidFill>
                  <a:srgbClr val="FF0000"/>
                </a:solidFill>
                <a:latin typeface="Arial" charset="0"/>
              </a:rPr>
              <a:t>DEPISTAGE ET SURVEILLANCE</a:t>
            </a:r>
          </a:p>
          <a:p>
            <a:pPr algn="ctr">
              <a:lnSpc>
                <a:spcPct val="110000"/>
              </a:lnSpc>
              <a:spcBef>
                <a:spcPct val="50000"/>
              </a:spcBef>
              <a:defRPr/>
            </a:pPr>
            <a:endParaRPr lang="nl-NL" sz="4400" b="1" dirty="0">
              <a:solidFill>
                <a:schemeClr val="accent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 algn="ctr">
              <a:lnSpc>
                <a:spcPct val="130000"/>
              </a:lnSpc>
              <a:spcBef>
                <a:spcPct val="20000"/>
              </a:spcBef>
              <a:buClr>
                <a:schemeClr val="tx2"/>
              </a:buClr>
              <a:buSzPct val="90000"/>
              <a:buFont typeface="Wingdings" pitchFamily="2" charset="2"/>
              <a:buNone/>
              <a:defRPr/>
            </a:pPr>
            <a:r>
              <a:rPr lang="nl-NL" altLang="nl-NL" sz="1800" b="1" i="1" dirty="0">
                <a:solidFill>
                  <a:srgbClr val="002060"/>
                </a:solidFill>
                <a:latin typeface="Arial" charset="0"/>
              </a:rPr>
              <a:t>R. MESSAOUD, S. MBAREK, A. CHEBBAH, W. AMMARI, A. MAHMOUD</a:t>
            </a:r>
          </a:p>
          <a:p>
            <a:pPr algn="ctr">
              <a:lnSpc>
                <a:spcPct val="130000"/>
              </a:lnSpc>
              <a:spcBef>
                <a:spcPct val="20000"/>
              </a:spcBef>
              <a:buClr>
                <a:schemeClr val="tx2"/>
              </a:buClr>
              <a:buSzPct val="90000"/>
              <a:buFont typeface="Wingdings" pitchFamily="2" charset="2"/>
              <a:buNone/>
              <a:defRPr/>
            </a:pPr>
            <a:r>
              <a:rPr lang="nl-NL" altLang="nl-NL" sz="1800" b="1" i="1" dirty="0">
                <a:solidFill>
                  <a:srgbClr val="002060"/>
                </a:solidFill>
                <a:latin typeface="Arial" charset="0"/>
              </a:rPr>
              <a:t>Service d’Ophtalmologie </a:t>
            </a:r>
          </a:p>
          <a:p>
            <a:pPr algn="ctr">
              <a:lnSpc>
                <a:spcPct val="130000"/>
              </a:lnSpc>
              <a:spcBef>
                <a:spcPct val="20000"/>
              </a:spcBef>
              <a:buClr>
                <a:schemeClr val="tx2"/>
              </a:buClr>
              <a:buSzPct val="90000"/>
              <a:buFont typeface="Wingdings" pitchFamily="2" charset="2"/>
              <a:buNone/>
              <a:defRPr/>
            </a:pPr>
            <a:r>
              <a:rPr lang="nl-NL" altLang="nl-NL" sz="1800" b="1" i="1" dirty="0">
                <a:solidFill>
                  <a:srgbClr val="002060"/>
                </a:solidFill>
                <a:latin typeface="Arial" charset="0"/>
              </a:rPr>
              <a:t>EPS TAHAR SFAR MAHDIA</a:t>
            </a:r>
            <a:endParaRPr lang="nl-NL" altLang="nl-NL" b="1" i="1" dirty="0">
              <a:solidFill>
                <a:srgbClr val="002060"/>
              </a:solidFill>
              <a:latin typeface="Arial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BDAC7E8-9E88-40F0-AC35-C3BF821AA194}"/>
              </a:ext>
            </a:extLst>
          </p:cNvPr>
          <p:cNvSpPr txBox="1"/>
          <p:nvPr/>
        </p:nvSpPr>
        <p:spPr>
          <a:xfrm>
            <a:off x="3059832" y="6173089"/>
            <a:ext cx="59766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>
                <a:solidFill>
                  <a:srgbClr val="FF0000"/>
                </a:solidFill>
              </a:rPr>
              <a:t>7</a:t>
            </a:r>
            <a:r>
              <a:rPr lang="fr-FR" sz="1600" b="1" baseline="30000" dirty="0">
                <a:solidFill>
                  <a:srgbClr val="FF0000"/>
                </a:solidFill>
              </a:rPr>
              <a:t>èmes</a:t>
            </a:r>
            <a:r>
              <a:rPr lang="fr-FR" sz="1600" b="1" dirty="0">
                <a:solidFill>
                  <a:srgbClr val="FF0000"/>
                </a:solidFill>
              </a:rPr>
              <a:t> Journées Nationales de Santé de Base </a:t>
            </a:r>
          </a:p>
          <a:p>
            <a:pPr algn="ctr"/>
            <a:r>
              <a:rPr lang="fr-FR" sz="1600" b="1" dirty="0">
                <a:solidFill>
                  <a:srgbClr val="FF0000"/>
                </a:solidFill>
              </a:rPr>
              <a:t>de Mahdia 22/03/2019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1495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1495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9507" grpId="0" autoUpdateAnimBg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2">
            <a:extLst>
              <a:ext uri="{FF2B5EF4-FFF2-40B4-BE49-F238E27FC236}">
                <a16:creationId xmlns:a16="http://schemas.microsoft.com/office/drawing/2014/main" id="{B189251C-B021-4353-9F5B-3B3D9D81B88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fontAlgn="auto" hangingPunct="1">
              <a:lnSpc>
                <a:spcPct val="150000"/>
              </a:lnSpc>
              <a:spcAft>
                <a:spcPts val="0"/>
              </a:spcAft>
              <a:defRPr/>
            </a:pPr>
            <a:r>
              <a:rPr lang="nl-NL" altLang="nl-NL" sz="4000">
                <a:solidFill>
                  <a:schemeClr val="accent1">
                    <a:satMod val="1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RETINOPATHIE DIABETIQUE</a:t>
            </a:r>
          </a:p>
        </p:txBody>
      </p:sp>
      <p:sp>
        <p:nvSpPr>
          <p:cNvPr id="158723" name="Rectangle 3">
            <a:extLst>
              <a:ext uri="{FF2B5EF4-FFF2-40B4-BE49-F238E27FC236}">
                <a16:creationId xmlns:a16="http://schemas.microsoft.com/office/drawing/2014/main" id="{786930F7-B75F-47FB-9D4D-4BD6371F3CD0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28225" y="1408176"/>
            <a:ext cx="6000750" cy="5026152"/>
          </a:xfrm>
        </p:spPr>
        <p:txBody>
          <a:bodyPr rtlCol="0">
            <a:normAutofit/>
          </a:bodyPr>
          <a:lstStyle/>
          <a:p>
            <a:pPr marL="731520" lvl="1" indent="-274320" algn="ctr" eaLnBrk="1" fontAlgn="auto" hangingPunct="1">
              <a:lnSpc>
                <a:spcPct val="170000"/>
              </a:lnSpc>
              <a:spcAft>
                <a:spcPts val="0"/>
              </a:spcAft>
              <a:buFontTx/>
              <a:buNone/>
              <a:defRPr/>
            </a:pPr>
            <a:r>
              <a:rPr lang="nl-NL" altLang="nl-NL" sz="4000" b="1" dirty="0">
                <a:solidFill>
                  <a:srgbClr val="FF0000"/>
                </a:solidFill>
              </a:rPr>
              <a:t>Facteurs </a:t>
            </a:r>
            <a:r>
              <a:rPr lang="nl-NL" altLang="nl-NL" sz="4000" b="1" dirty="0" err="1">
                <a:solidFill>
                  <a:srgbClr val="FF0000"/>
                </a:solidFill>
              </a:rPr>
              <a:t>oculaires</a:t>
            </a:r>
            <a:endParaRPr lang="nl-NL" altLang="nl-NL" b="1" dirty="0">
              <a:solidFill>
                <a:srgbClr val="FF0000"/>
              </a:solidFill>
            </a:endParaRPr>
          </a:p>
          <a:p>
            <a:pPr marL="438912" indent="-320040" eaLnBrk="1" fontAlgn="auto" hangingPunct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Font typeface="Wingdings 2"/>
              <a:buChar char=""/>
              <a:defRPr/>
            </a:pPr>
            <a:r>
              <a:rPr lang="nl-NL" altLang="nl-NL" sz="2800" b="1" dirty="0" err="1"/>
              <a:t>Traction</a:t>
            </a:r>
            <a:r>
              <a:rPr lang="nl-NL" altLang="nl-NL" sz="2800" b="1" dirty="0"/>
              <a:t> </a:t>
            </a:r>
            <a:r>
              <a:rPr lang="nl-NL" altLang="nl-NL" sz="2800" b="1" dirty="0" err="1"/>
              <a:t>vitréenne</a:t>
            </a:r>
            <a:r>
              <a:rPr lang="nl-NL" altLang="nl-NL" sz="2800" b="1" dirty="0"/>
              <a:t> sur la </a:t>
            </a:r>
            <a:r>
              <a:rPr lang="nl-NL" altLang="nl-NL" sz="2800" b="1" dirty="0" err="1"/>
              <a:t>macula</a:t>
            </a:r>
            <a:r>
              <a:rPr lang="nl-NL" altLang="nl-NL" sz="2800" b="1" dirty="0"/>
              <a:t> </a:t>
            </a:r>
          </a:p>
          <a:p>
            <a:pPr marL="438912" indent="-320040" eaLnBrk="1" fontAlgn="auto" hangingPunct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Font typeface="Wingdings 2"/>
              <a:buChar char=""/>
              <a:defRPr/>
            </a:pPr>
            <a:r>
              <a:rPr lang="nl-NL" altLang="nl-NL" sz="2800" b="1" dirty="0" err="1">
                <a:sym typeface="Symbol" pitchFamily="18" charset="2"/>
              </a:rPr>
              <a:t>Pression</a:t>
            </a:r>
            <a:r>
              <a:rPr lang="nl-NL" altLang="nl-NL" sz="2800" b="1" dirty="0">
                <a:sym typeface="Symbol" pitchFamily="18" charset="2"/>
              </a:rPr>
              <a:t>  </a:t>
            </a:r>
            <a:r>
              <a:rPr lang="nl-NL" altLang="nl-NL" sz="2800" b="1" dirty="0" err="1">
                <a:sym typeface="Symbol" pitchFamily="18" charset="2"/>
              </a:rPr>
              <a:t>veineuse</a:t>
            </a:r>
            <a:r>
              <a:rPr lang="nl-NL" altLang="nl-NL" sz="2800" b="1" dirty="0">
                <a:sym typeface="Symbol" pitchFamily="18" charset="2"/>
              </a:rPr>
              <a:t>  (</a:t>
            </a:r>
            <a:r>
              <a:rPr lang="nl-NL" altLang="nl-NL" sz="2800" b="1" dirty="0" err="1">
                <a:sym typeface="Symbol" pitchFamily="18" charset="2"/>
              </a:rPr>
              <a:t>occlusion</a:t>
            </a:r>
            <a:r>
              <a:rPr lang="nl-NL" altLang="nl-NL" sz="2800" b="1" dirty="0">
                <a:sym typeface="Symbol" pitchFamily="18" charset="2"/>
              </a:rPr>
              <a:t> </a:t>
            </a:r>
            <a:r>
              <a:rPr lang="nl-NL" altLang="nl-NL" sz="2800" b="1" dirty="0" err="1">
                <a:sym typeface="Symbol" pitchFamily="18" charset="2"/>
              </a:rPr>
              <a:t>veineuse</a:t>
            </a:r>
            <a:r>
              <a:rPr lang="nl-NL" altLang="nl-NL" sz="2800" b="1" dirty="0">
                <a:sym typeface="Symbol" pitchFamily="18" charset="2"/>
              </a:rPr>
              <a:t>)</a:t>
            </a:r>
          </a:p>
          <a:p>
            <a:pPr marL="438912" indent="-320040" eaLnBrk="1" fontAlgn="auto" hangingPunct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Font typeface="Wingdings 2"/>
              <a:buChar char=""/>
              <a:defRPr/>
            </a:pPr>
            <a:r>
              <a:rPr lang="nl-NL" altLang="nl-NL" sz="2800" b="1" dirty="0" err="1"/>
              <a:t>Inflammation</a:t>
            </a:r>
            <a:endParaRPr lang="nl-NL" altLang="nl-NL" sz="2800" b="1" dirty="0"/>
          </a:p>
          <a:p>
            <a:pPr marL="438912" indent="-320040" eaLnBrk="1" fontAlgn="auto" hangingPunct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Font typeface="Wingdings 2"/>
              <a:buChar char=""/>
              <a:defRPr/>
            </a:pPr>
            <a:r>
              <a:rPr lang="nl-NL" altLang="nl-NL" sz="2800" b="1" dirty="0"/>
              <a:t>Chirurgie (cataracte) +++</a:t>
            </a:r>
          </a:p>
          <a:p>
            <a:pPr marL="438912" indent="-320040" eaLnBrk="1" fontAlgn="auto" hangingPunct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Font typeface="Wingdings 2"/>
              <a:buChar char=""/>
              <a:defRPr/>
            </a:pPr>
            <a:endParaRPr lang="nl-NL" altLang="nl-NL" sz="2800" b="1" dirty="0">
              <a:solidFill>
                <a:srgbClr val="FFFF00"/>
              </a:solidFill>
            </a:endParaRPr>
          </a:p>
        </p:txBody>
      </p:sp>
      <p:pic>
        <p:nvPicPr>
          <p:cNvPr id="20484" name="Picture 7">
            <a:extLst>
              <a:ext uri="{FF2B5EF4-FFF2-40B4-BE49-F238E27FC236}">
                <a16:creationId xmlns:a16="http://schemas.microsoft.com/office/drawing/2014/main" id="{19E3A26D-D326-46CA-A60C-C4770CC365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3663" y="2147888"/>
            <a:ext cx="2700337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wipe dir="r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7041319" y="210505"/>
            <a:ext cx="2057400" cy="143986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7004048" y="188640"/>
            <a:ext cx="2070100" cy="1452880"/>
          </a:xfrm>
          <a:custGeom>
            <a:avLst/>
            <a:gdLst/>
            <a:ahLst/>
            <a:cxnLst/>
            <a:rect l="l" t="t" r="r" b="b"/>
            <a:pathLst>
              <a:path w="2070100" h="1452880">
                <a:moveTo>
                  <a:pt x="0" y="0"/>
                </a:moveTo>
                <a:lnTo>
                  <a:pt x="2070099" y="0"/>
                </a:lnTo>
                <a:lnTo>
                  <a:pt x="2070099" y="1452562"/>
                </a:lnTo>
                <a:lnTo>
                  <a:pt x="0" y="1452562"/>
                </a:lnTo>
                <a:lnTo>
                  <a:pt x="0" y="0"/>
                </a:lnTo>
                <a:close/>
              </a:path>
            </a:pathLst>
          </a:custGeom>
          <a:ln w="12699">
            <a:solidFill>
              <a:srgbClr val="929292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76200" y="457201"/>
            <a:ext cx="1978025" cy="144144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5536877" y="4622739"/>
            <a:ext cx="374780" cy="1270000"/>
          </a:xfrm>
          <a:custGeom>
            <a:avLst/>
            <a:gdLst/>
            <a:ahLst/>
            <a:cxnLst/>
            <a:rect l="l" t="t" r="r" b="b"/>
            <a:pathLst>
              <a:path w="533400" h="1270000">
                <a:moveTo>
                  <a:pt x="0" y="453389"/>
                </a:moveTo>
                <a:lnTo>
                  <a:pt x="2496" y="497320"/>
                </a:lnTo>
                <a:lnTo>
                  <a:pt x="9855" y="540273"/>
                </a:lnTo>
                <a:lnTo>
                  <a:pt x="21880" y="582014"/>
                </a:lnTo>
                <a:lnTo>
                  <a:pt x="38375" y="622307"/>
                </a:lnTo>
                <a:lnTo>
                  <a:pt x="59144" y="660916"/>
                </a:lnTo>
                <a:lnTo>
                  <a:pt x="83990" y="697604"/>
                </a:lnTo>
                <a:lnTo>
                  <a:pt x="112717" y="732137"/>
                </a:lnTo>
                <a:lnTo>
                  <a:pt x="145130" y="764278"/>
                </a:lnTo>
                <a:lnTo>
                  <a:pt x="181031" y="793791"/>
                </a:lnTo>
                <a:lnTo>
                  <a:pt x="220225" y="820441"/>
                </a:lnTo>
                <a:lnTo>
                  <a:pt x="262516" y="843991"/>
                </a:lnTo>
                <a:lnTo>
                  <a:pt x="307707" y="864206"/>
                </a:lnTo>
                <a:lnTo>
                  <a:pt x="355601" y="880850"/>
                </a:lnTo>
                <a:lnTo>
                  <a:pt x="355601" y="751309"/>
                </a:lnTo>
                <a:lnTo>
                  <a:pt x="533399" y="1036319"/>
                </a:lnTo>
                <a:lnTo>
                  <a:pt x="355601" y="1269470"/>
                </a:lnTo>
                <a:lnTo>
                  <a:pt x="355601" y="1139928"/>
                </a:lnTo>
                <a:lnTo>
                  <a:pt x="307707" y="1123284"/>
                </a:lnTo>
                <a:lnTo>
                  <a:pt x="262516" y="1103069"/>
                </a:lnTo>
                <a:lnTo>
                  <a:pt x="220225" y="1079519"/>
                </a:lnTo>
                <a:lnTo>
                  <a:pt x="181031" y="1052869"/>
                </a:lnTo>
                <a:lnTo>
                  <a:pt x="145130" y="1023356"/>
                </a:lnTo>
                <a:lnTo>
                  <a:pt x="112717" y="991215"/>
                </a:lnTo>
                <a:lnTo>
                  <a:pt x="83990" y="956682"/>
                </a:lnTo>
                <a:lnTo>
                  <a:pt x="59144" y="919994"/>
                </a:lnTo>
                <a:lnTo>
                  <a:pt x="38375" y="881385"/>
                </a:lnTo>
                <a:lnTo>
                  <a:pt x="21880" y="841092"/>
                </a:lnTo>
                <a:lnTo>
                  <a:pt x="9855" y="799351"/>
                </a:lnTo>
                <a:lnTo>
                  <a:pt x="2496" y="756398"/>
                </a:lnTo>
                <a:lnTo>
                  <a:pt x="0" y="712468"/>
                </a:lnTo>
                <a:lnTo>
                  <a:pt x="0" y="453389"/>
                </a:lnTo>
                <a:lnTo>
                  <a:pt x="2441" y="409725"/>
                </a:lnTo>
                <a:lnTo>
                  <a:pt x="9618" y="367235"/>
                </a:lnTo>
                <a:lnTo>
                  <a:pt x="21305" y="326109"/>
                </a:lnTo>
                <a:lnTo>
                  <a:pt x="37279" y="286537"/>
                </a:lnTo>
                <a:lnTo>
                  <a:pt x="57318" y="248710"/>
                </a:lnTo>
                <a:lnTo>
                  <a:pt x="81197" y="212817"/>
                </a:lnTo>
                <a:lnTo>
                  <a:pt x="108693" y="179049"/>
                </a:lnTo>
                <a:lnTo>
                  <a:pt x="139582" y="147594"/>
                </a:lnTo>
                <a:lnTo>
                  <a:pt x="173640" y="118644"/>
                </a:lnTo>
                <a:lnTo>
                  <a:pt x="210645" y="92389"/>
                </a:lnTo>
                <a:lnTo>
                  <a:pt x="250373" y="69017"/>
                </a:lnTo>
                <a:lnTo>
                  <a:pt x="292600" y="48720"/>
                </a:lnTo>
                <a:lnTo>
                  <a:pt x="337103" y="31687"/>
                </a:lnTo>
                <a:lnTo>
                  <a:pt x="383658" y="18109"/>
                </a:lnTo>
                <a:lnTo>
                  <a:pt x="432041" y="8175"/>
                </a:lnTo>
                <a:lnTo>
                  <a:pt x="482029" y="2075"/>
                </a:lnTo>
                <a:lnTo>
                  <a:pt x="533399" y="0"/>
                </a:lnTo>
                <a:lnTo>
                  <a:pt x="533399" y="259077"/>
                </a:lnTo>
                <a:lnTo>
                  <a:pt x="479512" y="261383"/>
                </a:lnTo>
                <a:lnTo>
                  <a:pt x="426925" y="268170"/>
                </a:lnTo>
                <a:lnTo>
                  <a:pt x="375948" y="279243"/>
                </a:lnTo>
                <a:lnTo>
                  <a:pt x="326887" y="294408"/>
                </a:lnTo>
                <a:lnTo>
                  <a:pt x="280049" y="313471"/>
                </a:lnTo>
                <a:lnTo>
                  <a:pt x="235741" y="336236"/>
                </a:lnTo>
                <a:lnTo>
                  <a:pt x="194270" y="362510"/>
                </a:lnTo>
                <a:lnTo>
                  <a:pt x="155944" y="392098"/>
                </a:lnTo>
                <a:lnTo>
                  <a:pt x="121070" y="424804"/>
                </a:lnTo>
                <a:lnTo>
                  <a:pt x="89955" y="460435"/>
                </a:lnTo>
                <a:lnTo>
                  <a:pt x="62906" y="498796"/>
                </a:lnTo>
                <a:lnTo>
                  <a:pt x="40230" y="539692"/>
                </a:lnTo>
                <a:lnTo>
                  <a:pt x="22234" y="582928"/>
                </a:lnTo>
              </a:path>
            </a:pathLst>
          </a:custGeom>
          <a:solidFill>
            <a:srgbClr val="FF0000"/>
          </a:solidFill>
          <a:ln w="12699">
            <a:noFill/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387746" y="3853573"/>
            <a:ext cx="3405993" cy="64633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lvl="0" indent="14097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VEGF</a:t>
            </a:r>
            <a:r>
              <a:rPr kumimoji="0" lang="fr-FR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,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FC</a:t>
            </a:r>
          </a:p>
          <a:p>
            <a:pPr marL="12700" marR="5080" lvl="0" indent="14097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800" b="1" dirty="0">
                <a:solidFill>
                  <a:srgbClr val="FF0000"/>
                </a:solidFill>
                <a:latin typeface="Arial"/>
                <a:cs typeface="Arial"/>
              </a:rPr>
              <a:t>Cytokines pro-inflammatoires</a:t>
            </a:r>
            <a:endParaRPr kumimoji="0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2073610" y="3549583"/>
            <a:ext cx="259826" cy="1684138"/>
          </a:xfrm>
          <a:custGeom>
            <a:avLst/>
            <a:gdLst/>
            <a:ahLst/>
            <a:cxnLst/>
            <a:rect l="l" t="t" r="r" b="b"/>
            <a:pathLst>
              <a:path w="358775" h="2412365">
                <a:moveTo>
                  <a:pt x="358774" y="947040"/>
                </a:moveTo>
                <a:lnTo>
                  <a:pt x="357983" y="1010140"/>
                </a:lnTo>
                <a:lnTo>
                  <a:pt x="355639" y="1072315"/>
                </a:lnTo>
                <a:lnTo>
                  <a:pt x="351785" y="1133410"/>
                </a:lnTo>
                <a:lnTo>
                  <a:pt x="346467" y="1193273"/>
                </a:lnTo>
                <a:lnTo>
                  <a:pt x="339727" y="1251750"/>
                </a:lnTo>
                <a:lnTo>
                  <a:pt x="331610" y="1308687"/>
                </a:lnTo>
                <a:lnTo>
                  <a:pt x="322160" y="1363930"/>
                </a:lnTo>
                <a:lnTo>
                  <a:pt x="311421" y="1417326"/>
                </a:lnTo>
                <a:lnTo>
                  <a:pt x="299436" y="1468721"/>
                </a:lnTo>
                <a:lnTo>
                  <a:pt x="286250" y="1517961"/>
                </a:lnTo>
                <a:lnTo>
                  <a:pt x="271907" y="1564894"/>
                </a:lnTo>
                <a:lnTo>
                  <a:pt x="256451" y="1609364"/>
                </a:lnTo>
                <a:lnTo>
                  <a:pt x="239925" y="1651219"/>
                </a:lnTo>
                <a:lnTo>
                  <a:pt x="222374" y="1690305"/>
                </a:lnTo>
                <a:lnTo>
                  <a:pt x="203842" y="1726469"/>
                </a:lnTo>
                <a:lnTo>
                  <a:pt x="184372" y="1759555"/>
                </a:lnTo>
                <a:lnTo>
                  <a:pt x="142796" y="1815885"/>
                </a:lnTo>
                <a:lnTo>
                  <a:pt x="97999" y="1858066"/>
                </a:lnTo>
                <a:lnTo>
                  <a:pt x="97998" y="1563295"/>
                </a:lnTo>
                <a:lnTo>
                  <a:pt x="0" y="2023617"/>
                </a:lnTo>
                <a:lnTo>
                  <a:pt x="97998" y="2411909"/>
                </a:lnTo>
                <a:lnTo>
                  <a:pt x="97998" y="2117138"/>
                </a:lnTo>
                <a:lnTo>
                  <a:pt x="120778" y="2097893"/>
                </a:lnTo>
                <a:lnTo>
                  <a:pt x="164008" y="2048484"/>
                </a:lnTo>
                <a:lnTo>
                  <a:pt x="203841" y="1985540"/>
                </a:lnTo>
                <a:lnTo>
                  <a:pt x="222374" y="1949377"/>
                </a:lnTo>
                <a:lnTo>
                  <a:pt x="239925" y="1910291"/>
                </a:lnTo>
                <a:lnTo>
                  <a:pt x="256451" y="1868436"/>
                </a:lnTo>
                <a:lnTo>
                  <a:pt x="271907" y="1823965"/>
                </a:lnTo>
                <a:lnTo>
                  <a:pt x="286250" y="1777033"/>
                </a:lnTo>
                <a:lnTo>
                  <a:pt x="299436" y="1727792"/>
                </a:lnTo>
                <a:lnTo>
                  <a:pt x="311420" y="1676397"/>
                </a:lnTo>
                <a:lnTo>
                  <a:pt x="322160" y="1623001"/>
                </a:lnTo>
                <a:lnTo>
                  <a:pt x="331610" y="1567758"/>
                </a:lnTo>
                <a:lnTo>
                  <a:pt x="339727" y="1510821"/>
                </a:lnTo>
                <a:lnTo>
                  <a:pt x="346467" y="1452345"/>
                </a:lnTo>
                <a:lnTo>
                  <a:pt x="351785" y="1392482"/>
                </a:lnTo>
                <a:lnTo>
                  <a:pt x="355639" y="1331386"/>
                </a:lnTo>
                <a:lnTo>
                  <a:pt x="357983" y="1269212"/>
                </a:lnTo>
                <a:lnTo>
                  <a:pt x="358774" y="1206112"/>
                </a:lnTo>
                <a:lnTo>
                  <a:pt x="358774" y="947040"/>
                </a:lnTo>
                <a:lnTo>
                  <a:pt x="357874" y="879406"/>
                </a:lnTo>
                <a:lnTo>
                  <a:pt x="355212" y="813056"/>
                </a:lnTo>
                <a:lnTo>
                  <a:pt x="350849" y="748150"/>
                </a:lnTo>
                <a:lnTo>
                  <a:pt x="344847" y="684847"/>
                </a:lnTo>
                <a:lnTo>
                  <a:pt x="337266" y="623309"/>
                </a:lnTo>
                <a:lnTo>
                  <a:pt x="328166" y="563695"/>
                </a:lnTo>
                <a:lnTo>
                  <a:pt x="317609" y="506166"/>
                </a:lnTo>
                <a:lnTo>
                  <a:pt x="305655" y="450882"/>
                </a:lnTo>
                <a:lnTo>
                  <a:pt x="292365" y="398003"/>
                </a:lnTo>
                <a:lnTo>
                  <a:pt x="277799" y="347690"/>
                </a:lnTo>
                <a:lnTo>
                  <a:pt x="262019" y="300103"/>
                </a:lnTo>
                <a:lnTo>
                  <a:pt x="245084" y="255401"/>
                </a:lnTo>
                <a:lnTo>
                  <a:pt x="227056" y="213746"/>
                </a:lnTo>
                <a:lnTo>
                  <a:pt x="207996" y="175298"/>
                </a:lnTo>
                <a:lnTo>
                  <a:pt x="187963" y="140216"/>
                </a:lnTo>
                <a:lnTo>
                  <a:pt x="145225" y="80795"/>
                </a:lnTo>
                <a:lnTo>
                  <a:pt x="99328" y="36763"/>
                </a:lnTo>
                <a:lnTo>
                  <a:pt x="50758" y="9404"/>
                </a:lnTo>
                <a:lnTo>
                  <a:pt x="0" y="0"/>
                </a:lnTo>
                <a:lnTo>
                  <a:pt x="0" y="259070"/>
                </a:lnTo>
                <a:lnTo>
                  <a:pt x="26659" y="261659"/>
                </a:lnTo>
                <a:lnTo>
                  <a:pt x="52831" y="269310"/>
                </a:lnTo>
                <a:lnTo>
                  <a:pt x="103415" y="299111"/>
                </a:lnTo>
                <a:lnTo>
                  <a:pt x="151154" y="347098"/>
                </a:lnTo>
                <a:lnTo>
                  <a:pt x="195450" y="411894"/>
                </a:lnTo>
                <a:lnTo>
                  <a:pt x="216120" y="450165"/>
                </a:lnTo>
                <a:lnTo>
                  <a:pt x="235704" y="492122"/>
                </a:lnTo>
                <a:lnTo>
                  <a:pt x="254128" y="537593"/>
                </a:lnTo>
                <a:lnTo>
                  <a:pt x="271318" y="586406"/>
                </a:lnTo>
                <a:lnTo>
                  <a:pt x="287198" y="638389"/>
                </a:lnTo>
                <a:lnTo>
                  <a:pt x="301693" y="693370"/>
                </a:lnTo>
                <a:lnTo>
                  <a:pt x="314729" y="751176"/>
                </a:lnTo>
                <a:lnTo>
                  <a:pt x="326231" y="811637"/>
                </a:lnTo>
                <a:lnTo>
                  <a:pt x="336124" y="874579"/>
                </a:lnTo>
                <a:lnTo>
                  <a:pt x="344334" y="939831"/>
                </a:lnTo>
                <a:lnTo>
                  <a:pt x="350785" y="1007220"/>
                </a:lnTo>
                <a:lnTo>
                  <a:pt x="355403" y="1076575"/>
                </a:lnTo>
              </a:path>
            </a:pathLst>
          </a:custGeom>
          <a:solidFill>
            <a:srgbClr val="FF0000"/>
          </a:solidFill>
          <a:ln w="12699">
            <a:noFill/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3431540" y="6278245"/>
            <a:ext cx="2348865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-1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CÉCITÉ</a:t>
            </a:r>
            <a:endParaRPr kumimoji="0" lang="fr-FR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107949" y="3784600"/>
            <a:ext cx="1752600" cy="151288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object 20"/>
          <p:cNvSpPr txBox="1">
            <a:spLocks noGrp="1"/>
          </p:cNvSpPr>
          <p:nvPr>
            <p:ph type="title"/>
          </p:nvPr>
        </p:nvSpPr>
        <p:spPr>
          <a:xfrm>
            <a:off x="2060576" y="49452"/>
            <a:ext cx="4707920" cy="41036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ts val="3200"/>
              </a:lnSpc>
            </a:pPr>
            <a:r>
              <a:rPr lang="fr-FR" sz="2800" b="1" dirty="0">
                <a:solidFill>
                  <a:srgbClr val="FF0000"/>
                </a:solidFill>
                <a:latin typeface="+mj-lt"/>
              </a:rPr>
              <a:t>HYPERGLYCÉMIE</a:t>
            </a:r>
            <a:r>
              <a:rPr lang="fr-FR" sz="2800" b="1" spc="-100" dirty="0">
                <a:solidFill>
                  <a:srgbClr val="FF0000"/>
                </a:solidFill>
                <a:latin typeface="+mj-lt"/>
              </a:rPr>
              <a:t> </a:t>
            </a:r>
            <a:r>
              <a:rPr lang="fr-FR" sz="2800" b="1" dirty="0">
                <a:solidFill>
                  <a:srgbClr val="FF0000"/>
                </a:solidFill>
                <a:latin typeface="+mj-lt"/>
              </a:rPr>
              <a:t>CHRONIQUE</a:t>
            </a:r>
          </a:p>
        </p:txBody>
      </p:sp>
      <p:sp>
        <p:nvSpPr>
          <p:cNvPr id="22" name="object 22"/>
          <p:cNvSpPr/>
          <p:nvPr/>
        </p:nvSpPr>
        <p:spPr>
          <a:xfrm>
            <a:off x="4384870" y="1449577"/>
            <a:ext cx="0" cy="581025"/>
          </a:xfrm>
          <a:custGeom>
            <a:avLst/>
            <a:gdLst/>
            <a:ahLst/>
            <a:cxnLst/>
            <a:rect l="l" t="t" r="r" b="b"/>
            <a:pathLst>
              <a:path h="581025">
                <a:moveTo>
                  <a:pt x="0" y="581025"/>
                </a:moveTo>
                <a:lnTo>
                  <a:pt x="0" y="0"/>
                </a:lnTo>
              </a:path>
            </a:pathLst>
          </a:custGeom>
          <a:ln w="28574">
            <a:solidFill>
              <a:srgbClr val="0070C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2333436" y="2030602"/>
            <a:ext cx="4356735" cy="292388"/>
          </a:xfrm>
          <a:prstGeom prst="rect">
            <a:avLst/>
          </a:prstGeom>
          <a:solidFill>
            <a:srgbClr val="000058"/>
          </a:solidFill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9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Microangiopathie capillaire</a:t>
            </a:r>
            <a:r>
              <a:rPr kumimoji="0" sz="1900" b="1" i="0" u="none" strike="noStrike" kern="1200" cap="none" spc="-10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9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rétinienne</a:t>
            </a:r>
            <a:endParaRPr kumimoji="0" sz="19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2119677" y="495869"/>
            <a:ext cx="4831397" cy="1159292"/>
          </a:xfrm>
          <a:prstGeom prst="rect">
            <a:avLst/>
          </a:prstGeom>
          <a:solidFill>
            <a:srgbClr val="000058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rtlCol="0">
            <a:spAutoFit/>
          </a:bodyPr>
          <a:lstStyle/>
          <a:p>
            <a:pPr marL="2984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Épaississement de la membrane</a:t>
            </a:r>
            <a:r>
              <a:rPr kumimoji="0" sz="1800" b="1" i="0" u="none" strike="noStrike" kern="1200" cap="none" spc="-10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basale,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298450" indent="-285750" algn="just" fontAlgn="auto">
              <a:spcBef>
                <a:spcPts val="2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kumimoji="0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Perte des </a:t>
            </a:r>
            <a:r>
              <a:rPr kumimoji="0" lang="fr-FR" sz="1800" b="1" i="0" u="none" strike="noStrike" kern="1200" cap="none" spc="0" normalizeH="0" baseline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péricytes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et d</a:t>
            </a:r>
            <a:r>
              <a:rPr kumimoji="0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es cellules</a:t>
            </a:r>
            <a:r>
              <a:rPr kumimoji="0" sz="1800" b="1" i="0" u="none" strike="noStrike" kern="1200" cap="none" spc="-10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fr-FR" sz="1800" b="1" i="0" u="none" strike="noStrike" kern="1200" cap="none" spc="0" normalizeH="0" baseline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endothéliales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,</a:t>
            </a:r>
          </a:p>
          <a:p>
            <a:pPr marL="298450" indent="-285750" algn="just" fontAlgn="auto">
              <a:spcBef>
                <a:spcPts val="2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r-FR" sz="1800" b="1" dirty="0">
                <a:solidFill>
                  <a:srgbClr val="FFFF00"/>
                </a:solidFill>
                <a:latin typeface="Arial"/>
                <a:cs typeface="Arial"/>
              </a:rPr>
              <a:t>Anomalies hémorhéologiques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388937" y="2667000"/>
            <a:ext cx="3580129" cy="347531"/>
          </a:xfrm>
          <a:prstGeom prst="rect">
            <a:avLst/>
          </a:prstGeom>
          <a:ln w="12699">
            <a:solidFill>
              <a:srgbClr val="929292"/>
            </a:solidFill>
          </a:ln>
        </p:spPr>
        <p:txBody>
          <a:bodyPr vert="horz" wrap="square" lIns="0" tIns="39370" rIns="0" bIns="0" rtlCol="0">
            <a:spAutoFit/>
          </a:bodyPr>
          <a:lstStyle/>
          <a:p>
            <a:pPr marL="85090" marR="0" lvl="0" indent="0" algn="l" defTabSz="914400" rtl="0" eaLnBrk="1" fontAlgn="auto" latinLnBrk="0" hangingPunct="1">
              <a:lnSpc>
                <a:spcPct val="100000"/>
              </a:lnSpc>
              <a:spcBef>
                <a:spcPts val="31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Hyperperméabilité</a:t>
            </a:r>
            <a:r>
              <a:rPr kumimoji="0" sz="2000" b="1" i="0" u="none" strike="noStrike" kern="1200" cap="none" spc="-1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capillaire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5714998" y="2667000"/>
            <a:ext cx="2592705" cy="347531"/>
          </a:xfrm>
          <a:prstGeom prst="rect">
            <a:avLst/>
          </a:prstGeom>
          <a:ln w="12699">
            <a:solidFill>
              <a:srgbClr val="929292"/>
            </a:solidFill>
          </a:ln>
        </p:spPr>
        <p:txBody>
          <a:bodyPr vert="horz" wrap="square" lIns="0" tIns="39370" rIns="0" bIns="0" rtlCol="0">
            <a:spAutoFit/>
          </a:bodyPr>
          <a:lstStyle/>
          <a:p>
            <a:pPr marL="85090" marR="0" lvl="0" indent="0" algn="l" defTabSz="914400" rtl="0" eaLnBrk="1" fontAlgn="auto" latinLnBrk="0" hangingPunct="1">
              <a:lnSpc>
                <a:spcPct val="100000"/>
              </a:lnSpc>
              <a:spcBef>
                <a:spcPts val="31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Occlusion</a:t>
            </a:r>
            <a:r>
              <a:rPr kumimoji="0" sz="2000" b="1" i="0" u="none" strike="noStrike" kern="1200" cap="none" spc="-10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1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capillaire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561021" y="3130004"/>
            <a:ext cx="1617980" cy="4902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ts val="1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Oedème</a:t>
            </a:r>
            <a:r>
              <a:rPr kumimoji="0" sz="1600" b="1" i="0" u="none" strike="noStrike" kern="1200" cap="none" spc="-10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rétinien  Exsudats</a:t>
            </a:r>
            <a:endParaRPr kumimoji="0" sz="1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6009764" y="3057753"/>
            <a:ext cx="3026732" cy="22980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Microanévrismes  Hémorragies</a:t>
            </a:r>
            <a:r>
              <a:rPr kumimoji="0" sz="1600" b="1" i="0" u="none" strike="noStrike" kern="1200" cap="none" spc="-10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rétiniennes</a:t>
            </a:r>
            <a:endParaRPr kumimoji="0" sz="1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5080" lvl="0" indent="0" algn="l" defTabSz="914400" rtl="0" eaLnBrk="1" fontAlgn="auto" latinLnBrk="0" hangingPunct="1">
              <a:spcBef>
                <a:spcPts val="98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Anomalies </a:t>
            </a:r>
            <a:r>
              <a:rPr lang="fr-FR" sz="1600" b="1" dirty="0">
                <a:latin typeface="Arial"/>
                <a:cs typeface="Arial"/>
              </a:rPr>
              <a:t>micro-</a:t>
            </a:r>
            <a:r>
              <a:rPr kumimoji="0" sz="1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vasculaires</a:t>
            </a:r>
            <a:r>
              <a:rPr kumimoji="0" sz="1600" b="1" i="0" u="none" strike="noStrike" kern="1200" cap="none" spc="-10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intra-</a:t>
            </a:r>
            <a:r>
              <a:rPr kumimoji="0" sz="1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rétiniennes</a:t>
            </a: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 (AMIRS)</a:t>
            </a:r>
            <a:endParaRPr kumimoji="0" sz="1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0" lvl="0" indent="0" algn="l" defTabSz="914400" rtl="0" eaLnBrk="1" fontAlgn="auto" latinLnBrk="0" hangingPunct="1">
              <a:spcBef>
                <a:spcPts val="8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1" i="0" u="none" strike="noStrike" kern="1200" cap="none" spc="-5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Anomalies</a:t>
            </a:r>
            <a:r>
              <a:rPr kumimoji="0" sz="1600" b="1" i="0" u="none" strike="noStrike" kern="1200" cap="none" spc="-9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600" b="1" i="0" u="none" strike="noStrike" kern="1200" cap="none" spc="-5" normalizeH="0" baseline="0" noProof="0" dirty="0" err="1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veineuses</a:t>
            </a:r>
            <a:r>
              <a:rPr kumimoji="0" lang="fr-FR" sz="1600" b="1" i="0" u="none" strike="noStrike" kern="1200" cap="none" spc="-5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 +++</a:t>
            </a:r>
            <a:endParaRPr kumimoji="0" sz="1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0" lvl="0" indent="0" algn="l" defTabSz="914400" rtl="0" eaLnBrk="1" fontAlgn="auto" latinLnBrk="0" hangingPunct="1">
              <a:spcBef>
                <a:spcPts val="107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ISCHEMIE</a:t>
            </a:r>
            <a:r>
              <a:rPr kumimoji="0" sz="1800" b="1" i="0" u="none" strike="noStrike" kern="1200" cap="none" spc="-1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RÉTINIENNE</a:t>
            </a:r>
            <a:endParaRPr kumimoji="0" lang="fr-FR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0" lvl="0" indent="0" algn="l" defTabSz="914400" rtl="0" eaLnBrk="1" fontAlgn="auto" latinLnBrk="0" hangingPunct="1">
              <a:spcBef>
                <a:spcPts val="107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800" b="1" dirty="0">
                <a:solidFill>
                  <a:srgbClr val="FF0000"/>
                </a:solidFill>
                <a:latin typeface="Arial"/>
                <a:cs typeface="Arial"/>
              </a:rPr>
              <a:t>Néovascularisation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251520" y="5393895"/>
            <a:ext cx="2447693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ŒDEME</a:t>
            </a:r>
            <a:r>
              <a:rPr kumimoji="0" sz="1800" b="1" i="0" u="none" strike="noStrike" kern="1200" cap="none" spc="-1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MACULAIRE</a:t>
            </a:r>
          </a:p>
        </p:txBody>
      </p:sp>
      <p:sp>
        <p:nvSpPr>
          <p:cNvPr id="35" name="object 22">
            <a:extLst>
              <a:ext uri="{FF2B5EF4-FFF2-40B4-BE49-F238E27FC236}">
                <a16:creationId xmlns:a16="http://schemas.microsoft.com/office/drawing/2014/main" id="{60EBEFD5-F625-400F-891C-AB9A299F8926}"/>
              </a:ext>
            </a:extLst>
          </p:cNvPr>
          <p:cNvSpPr/>
          <p:nvPr/>
        </p:nvSpPr>
        <p:spPr>
          <a:xfrm>
            <a:off x="4290948" y="488078"/>
            <a:ext cx="45719" cy="358775"/>
          </a:xfrm>
          <a:custGeom>
            <a:avLst/>
            <a:gdLst/>
            <a:ahLst/>
            <a:cxnLst/>
            <a:rect l="l" t="t" r="r" b="b"/>
            <a:pathLst>
              <a:path h="581025">
                <a:moveTo>
                  <a:pt x="0" y="581025"/>
                </a:moveTo>
                <a:lnTo>
                  <a:pt x="0" y="0"/>
                </a:lnTo>
              </a:path>
            </a:pathLst>
          </a:custGeom>
          <a:ln w="28574">
            <a:solidFill>
              <a:srgbClr val="929292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2CF35664-EC38-4DCB-92CD-887474DD910D}"/>
              </a:ext>
            </a:extLst>
          </p:cNvPr>
          <p:cNvCxnSpPr>
            <a:cxnSpLocks/>
          </p:cNvCxnSpPr>
          <p:nvPr/>
        </p:nvCxnSpPr>
        <p:spPr>
          <a:xfrm flipH="1">
            <a:off x="4387676" y="2392126"/>
            <a:ext cx="1" cy="178461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object 32">
            <a:extLst>
              <a:ext uri="{FF2B5EF4-FFF2-40B4-BE49-F238E27FC236}">
                <a16:creationId xmlns:a16="http://schemas.microsoft.com/office/drawing/2014/main" id="{A899E042-3DA9-43F2-AFBF-1ECF357DA2FD}"/>
              </a:ext>
            </a:extLst>
          </p:cNvPr>
          <p:cNvSpPr txBox="1"/>
          <p:nvPr/>
        </p:nvSpPr>
        <p:spPr>
          <a:xfrm>
            <a:off x="5977051" y="5505068"/>
            <a:ext cx="2447693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RD PROLIFERANTE</a:t>
            </a:r>
            <a:endParaRPr kumimoji="0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48F9A9D0-B812-497D-A905-6223217B77E7}"/>
              </a:ext>
            </a:extLst>
          </p:cNvPr>
          <p:cNvCxnSpPr>
            <a:cxnSpLocks/>
          </p:cNvCxnSpPr>
          <p:nvPr/>
        </p:nvCxnSpPr>
        <p:spPr>
          <a:xfrm>
            <a:off x="1619672" y="5733256"/>
            <a:ext cx="1811868" cy="515089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41D2B558-D384-460D-9E37-B8663F7993A7}"/>
              </a:ext>
            </a:extLst>
          </p:cNvPr>
          <p:cNvCxnSpPr/>
          <p:nvPr/>
        </p:nvCxnSpPr>
        <p:spPr>
          <a:xfrm flipH="1">
            <a:off x="5562598" y="5949280"/>
            <a:ext cx="1638300" cy="32896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Picture 4" descr="OMC OCT">
            <a:extLst>
              <a:ext uri="{FF2B5EF4-FFF2-40B4-BE49-F238E27FC236}">
                <a16:creationId xmlns:a16="http://schemas.microsoft.com/office/drawing/2014/main" id="{924E4C6E-0136-4F8F-B7F0-1E5DEC4AB6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185" y="5894194"/>
            <a:ext cx="1854484" cy="8762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  <p:bldP spid="13" grpId="0" animBg="1"/>
      <p:bldP spid="14" grpId="0"/>
      <p:bldP spid="19" grpId="0" animBg="1"/>
      <p:bldP spid="22" grpId="0" animBg="1"/>
      <p:bldP spid="24" grpId="0" animBg="1"/>
      <p:bldP spid="28" grpId="0" animBg="1"/>
      <p:bldP spid="29" grpId="0" animBg="1"/>
      <p:bldP spid="30" grpId="0"/>
      <p:bldP spid="31" grpId="0"/>
      <p:bldP spid="32" grpId="0"/>
      <p:bldP spid="3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2" name="Rectangle 2">
            <a:extLst>
              <a:ext uri="{FF2B5EF4-FFF2-40B4-BE49-F238E27FC236}">
                <a16:creationId xmlns:a16="http://schemas.microsoft.com/office/drawing/2014/main" id="{AA617400-29E7-4A3F-8880-55B43235E8D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81000" y="304800"/>
            <a:ext cx="8562975" cy="914400"/>
          </a:xfrm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nl-NL" altLang="nl-NL" sz="4000" dirty="0">
                <a:solidFill>
                  <a:schemeClr val="accent1">
                    <a:satMod val="1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RETINOPATHIE DIABETIQUE:     CONDUITE DE L’EXAMEN</a:t>
            </a:r>
            <a:endParaRPr lang="nl-NL" altLang="nl-NL" sz="2800" i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21507" name="Rectangle 3">
            <a:extLst>
              <a:ext uri="{FF2B5EF4-FFF2-40B4-BE49-F238E27FC236}">
                <a16:creationId xmlns:a16="http://schemas.microsoft.com/office/drawing/2014/main" id="{FF1BFB51-3D14-44B4-9401-08550871E5D4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42938" y="1676400"/>
            <a:ext cx="7891462" cy="5181600"/>
          </a:xfrm>
        </p:spPr>
        <p:txBody>
          <a:bodyPr/>
          <a:lstStyle/>
          <a:p>
            <a:pPr lvl="1" algn="ctr" eaLnBrk="1" hangingPunct="1">
              <a:buFontTx/>
              <a:buNone/>
            </a:pPr>
            <a:r>
              <a:rPr lang="fr-FR" altLang="nl-NL" sz="4000" b="1" dirty="0">
                <a:solidFill>
                  <a:srgbClr val="FF0000"/>
                </a:solidFill>
              </a:rPr>
              <a:t>Interrogatoire</a:t>
            </a:r>
          </a:p>
          <a:p>
            <a:pPr eaLnBrk="1" hangingPunct="1">
              <a:lnSpc>
                <a:spcPct val="140000"/>
              </a:lnSpc>
            </a:pPr>
            <a:r>
              <a:rPr lang="fr-FR" altLang="fr-FR" sz="2800" b="1" dirty="0">
                <a:solidFill>
                  <a:srgbClr val="FF0000"/>
                </a:solidFill>
              </a:rPr>
              <a:t>Type de diabète</a:t>
            </a:r>
            <a:r>
              <a:rPr lang="fr-FR" altLang="fr-FR" sz="2800" b="1" dirty="0"/>
              <a:t>, ancienneté, équilibre métabolique ( glycémie à jeun, </a:t>
            </a:r>
            <a:r>
              <a:rPr lang="fr-FR" altLang="fr-FR" sz="2800" b="1" dirty="0" err="1"/>
              <a:t>Hb</a:t>
            </a:r>
            <a:r>
              <a:rPr lang="fr-FR" altLang="fr-FR" sz="2800" b="1" dirty="0"/>
              <a:t> Ac1)</a:t>
            </a:r>
          </a:p>
          <a:p>
            <a:pPr eaLnBrk="1" hangingPunct="1">
              <a:lnSpc>
                <a:spcPct val="140000"/>
              </a:lnSpc>
            </a:pPr>
            <a:r>
              <a:rPr lang="fr-FR" altLang="fr-FR" sz="2800" b="1" dirty="0">
                <a:solidFill>
                  <a:srgbClr val="FF0000"/>
                </a:solidFill>
              </a:rPr>
              <a:t>Tares associées: </a:t>
            </a:r>
            <a:r>
              <a:rPr lang="fr-FR" altLang="fr-FR" sz="2800" b="1" dirty="0"/>
              <a:t>HTA, hyperlipidémie, insuffisance rénale…</a:t>
            </a:r>
          </a:p>
          <a:p>
            <a:pPr eaLnBrk="1" hangingPunct="1">
              <a:lnSpc>
                <a:spcPct val="140000"/>
              </a:lnSpc>
            </a:pPr>
            <a:r>
              <a:rPr lang="fr-FR" altLang="fr-FR" sz="2800" b="1" dirty="0">
                <a:solidFill>
                  <a:srgbClr val="FF0000"/>
                </a:solidFill>
              </a:rPr>
              <a:t>Signes fonctionnels: </a:t>
            </a:r>
            <a:r>
              <a:rPr lang="fr-FR" altLang="fr-FR" sz="2800" b="1" dirty="0"/>
              <a:t>BAV, syndrome maculaire, mouches volantes...</a:t>
            </a:r>
          </a:p>
          <a:p>
            <a:pPr eaLnBrk="1" hangingPunct="1">
              <a:lnSpc>
                <a:spcPct val="140000"/>
              </a:lnSpc>
            </a:pPr>
            <a:r>
              <a:rPr lang="fr-FR" altLang="fr-FR" sz="2800" b="1" dirty="0">
                <a:solidFill>
                  <a:srgbClr val="FF0000"/>
                </a:solidFill>
              </a:rPr>
              <a:t>Traitements antérieurs</a:t>
            </a:r>
          </a:p>
          <a:p>
            <a:pPr lvl="1" eaLnBrk="1" hangingPunct="1">
              <a:buFontTx/>
              <a:buNone/>
            </a:pPr>
            <a:endParaRPr lang="nl-NL" altLang="nl-NL" b="1" dirty="0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3">
            <a:extLst>
              <a:ext uri="{FF2B5EF4-FFF2-40B4-BE49-F238E27FC236}">
                <a16:creationId xmlns:a16="http://schemas.microsoft.com/office/drawing/2014/main" id="{C72A3C0D-8C12-4C4A-9B59-1B4ECA3152B9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143000" y="1556792"/>
            <a:ext cx="6929438" cy="538163"/>
          </a:xfrm>
        </p:spPr>
        <p:txBody>
          <a:bodyPr/>
          <a:lstStyle/>
          <a:p>
            <a:pPr algn="ctr" eaLnBrk="1" hangingPunct="1">
              <a:buFont typeface="Wingdings 2" panose="05020102010507070707" pitchFamily="18" charset="2"/>
              <a:buNone/>
            </a:pPr>
            <a:r>
              <a:rPr lang="fr-FR" altLang="fr-FR" sz="4000" b="1" dirty="0">
                <a:solidFill>
                  <a:srgbClr val="FF0000"/>
                </a:solidFill>
              </a:rPr>
              <a:t>Mesure de l ’acuité visuelle</a:t>
            </a: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DB687189-7AB4-4F57-B469-5955C8C1ED4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81000" y="304800"/>
            <a:ext cx="8562975" cy="914400"/>
          </a:xfrm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nl-NL" altLang="nl-NL" sz="4400" dirty="0">
                <a:solidFill>
                  <a:schemeClr val="accent1">
                    <a:satMod val="1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RETINOPATHIE DIABETIQUE:     CONDUITE DE L’EXAMEN</a:t>
            </a:r>
            <a:endParaRPr lang="nl-NL" altLang="nl-NL" sz="3200" i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22537" name="Text Box 1033">
            <a:extLst>
              <a:ext uri="{FF2B5EF4-FFF2-40B4-BE49-F238E27FC236}">
                <a16:creationId xmlns:a16="http://schemas.microsoft.com/office/drawing/2014/main" id="{EDF1EAC1-0671-441D-BE73-07DE8743EF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0152" y="5737611"/>
            <a:ext cx="2232025" cy="584775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None/>
            </a:pPr>
            <a:r>
              <a:rPr lang="fr-FR" altLang="fr-FR" sz="1600" b="1" dirty="0">
                <a:solidFill>
                  <a:srgbClr val="000066"/>
                </a:solidFill>
              </a:rPr>
              <a:t>Échelle de Parinaud</a:t>
            </a:r>
          </a:p>
          <a:p>
            <a:pPr algn="ctr" eaLnBrk="1" hangingPunct="1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None/>
            </a:pPr>
            <a:r>
              <a:rPr lang="fr-FR" altLang="fr-FR" sz="1600" b="1" dirty="0">
                <a:solidFill>
                  <a:srgbClr val="000066"/>
                </a:solidFill>
              </a:rPr>
              <a:t>Vision de prés</a:t>
            </a:r>
            <a:endParaRPr lang="fr-FR" altLang="fr-FR" sz="1600" dirty="0">
              <a:solidFill>
                <a:srgbClr val="000066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553EDCA-79AF-437F-B9CC-713B5AA6AE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7679" y="1617215"/>
            <a:ext cx="7154498" cy="3983663"/>
          </a:xfrm>
          <a:prstGeom prst="rect">
            <a:avLst/>
          </a:prstGeom>
        </p:spPr>
      </p:pic>
      <p:sp>
        <p:nvSpPr>
          <p:cNvPr id="8" name="Text Box 1033">
            <a:extLst>
              <a:ext uri="{FF2B5EF4-FFF2-40B4-BE49-F238E27FC236}">
                <a16:creationId xmlns:a16="http://schemas.microsoft.com/office/drawing/2014/main" id="{788E2489-69F1-41BA-9AB5-CA84407807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11977" y="5737611"/>
            <a:ext cx="2232025" cy="584775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None/>
            </a:pPr>
            <a:r>
              <a:rPr lang="fr-FR" altLang="fr-FR" sz="1600" b="1" dirty="0">
                <a:solidFill>
                  <a:srgbClr val="000066"/>
                </a:solidFill>
              </a:rPr>
              <a:t>Échelle de </a:t>
            </a:r>
            <a:r>
              <a:rPr lang="fr-FR" altLang="fr-FR" sz="1600" b="1" dirty="0" err="1">
                <a:solidFill>
                  <a:srgbClr val="000066"/>
                </a:solidFill>
              </a:rPr>
              <a:t>Snellen</a:t>
            </a:r>
            <a:endParaRPr lang="fr-FR" altLang="fr-FR" sz="1600" b="1" dirty="0">
              <a:solidFill>
                <a:srgbClr val="000066"/>
              </a:solidFill>
            </a:endParaRPr>
          </a:p>
          <a:p>
            <a:pPr algn="ctr" eaLnBrk="1" hangingPunct="1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None/>
            </a:pPr>
            <a:r>
              <a:rPr lang="fr-FR" altLang="fr-FR" sz="1600" b="1" dirty="0">
                <a:solidFill>
                  <a:srgbClr val="000066"/>
                </a:solidFill>
              </a:rPr>
              <a:t>Vision de loin</a:t>
            </a:r>
            <a:endParaRPr lang="fr-FR" altLang="fr-FR" sz="1600" dirty="0">
              <a:solidFill>
                <a:srgbClr val="000066"/>
              </a:solidFill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3">
            <a:extLst>
              <a:ext uri="{FF2B5EF4-FFF2-40B4-BE49-F238E27FC236}">
                <a16:creationId xmlns:a16="http://schemas.microsoft.com/office/drawing/2014/main" id="{2528ABEC-79C1-452F-84EB-FDC57B7D2F63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143000" y="1676400"/>
            <a:ext cx="6929438" cy="538163"/>
          </a:xfrm>
        </p:spPr>
        <p:txBody>
          <a:bodyPr/>
          <a:lstStyle/>
          <a:p>
            <a:pPr algn="ctr" eaLnBrk="1" hangingPunct="1">
              <a:buFont typeface="Wingdings 2" panose="05020102010507070707" pitchFamily="18" charset="2"/>
              <a:buNone/>
            </a:pPr>
            <a:r>
              <a:rPr lang="fr-FR" altLang="fr-FR" b="1">
                <a:solidFill>
                  <a:srgbClr val="000062"/>
                </a:solidFill>
              </a:rPr>
              <a:t>Mesure de l ’acuité visuelle</a:t>
            </a: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6A31C7BC-635F-4038-A0E6-08DF583739A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81000" y="304800"/>
            <a:ext cx="8562975" cy="914400"/>
          </a:xfrm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nl-NL" altLang="nl-NL" sz="4400" dirty="0">
                <a:solidFill>
                  <a:schemeClr val="accent1">
                    <a:satMod val="1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RETINOPATHIE DIABETIQUE:     CONDUITE DE L’EXAMEN</a:t>
            </a:r>
            <a:endParaRPr lang="nl-NL" altLang="nl-NL" sz="3200" i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pic>
        <p:nvPicPr>
          <p:cNvPr id="23556" name="Picture 6" descr="C:\Documents and Settings\Administrateur\Bureau\Nouveau dossier (2)\15102007129.jpg">
            <a:extLst>
              <a:ext uri="{FF2B5EF4-FFF2-40B4-BE49-F238E27FC236}">
                <a16:creationId xmlns:a16="http://schemas.microsoft.com/office/drawing/2014/main" id="{EB14CE6D-346B-4870-BD80-9A33E5EB1B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38" y="2357438"/>
            <a:ext cx="2192337" cy="164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7" name="Picture 7" descr="C:\Documents and Settings\Administrateur\Bureau\Nouveau dossier (2)\15102007128.jpg">
            <a:extLst>
              <a:ext uri="{FF2B5EF4-FFF2-40B4-BE49-F238E27FC236}">
                <a16:creationId xmlns:a16="http://schemas.microsoft.com/office/drawing/2014/main" id="{9440D249-7BE8-4421-A9BF-B2B096BFE1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38" y="4143375"/>
            <a:ext cx="2192337" cy="164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8" name="Text Box 1033">
            <a:extLst>
              <a:ext uri="{FF2B5EF4-FFF2-40B4-BE49-F238E27FC236}">
                <a16:creationId xmlns:a16="http://schemas.microsoft.com/office/drawing/2014/main" id="{8AC96C2F-4ACF-4FE2-97A7-BB327405BD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00438" y="5788025"/>
            <a:ext cx="2232025" cy="314325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None/>
            </a:pPr>
            <a:r>
              <a:rPr lang="fr-FR" altLang="fr-FR" sz="1600" b="1">
                <a:solidFill>
                  <a:srgbClr val="000066"/>
                </a:solidFill>
              </a:rPr>
              <a:t>Échelle de l’ETDRS</a:t>
            </a:r>
            <a:endParaRPr lang="fr-FR" altLang="fr-FR" sz="1600">
              <a:solidFill>
                <a:srgbClr val="000066"/>
              </a:solidFill>
            </a:endParaRPr>
          </a:p>
        </p:txBody>
      </p:sp>
      <p:pic>
        <p:nvPicPr>
          <p:cNvPr id="23559" name="Picture 2" descr="ETDRS Chart photo">
            <a:extLst>
              <a:ext uri="{FF2B5EF4-FFF2-40B4-BE49-F238E27FC236}">
                <a16:creationId xmlns:a16="http://schemas.microsoft.com/office/drawing/2014/main" id="{79037A4B-31B8-4F27-8471-1E7D1BDB02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4688" y="2578100"/>
            <a:ext cx="2809875" cy="299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0" name="Picture 5">
            <a:extLst>
              <a:ext uri="{FF2B5EF4-FFF2-40B4-BE49-F238E27FC236}">
                <a16:creationId xmlns:a16="http://schemas.microsoft.com/office/drawing/2014/main" id="{37AFD0E7-FBAC-4C56-9F78-0C8B76D57F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833"/>
          <a:stretch>
            <a:fillRect/>
          </a:stretch>
        </p:blipFill>
        <p:spPr bwMode="auto">
          <a:xfrm>
            <a:off x="6500813" y="2214563"/>
            <a:ext cx="1857375" cy="406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wipe dir="r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3">
            <a:extLst>
              <a:ext uri="{FF2B5EF4-FFF2-40B4-BE49-F238E27FC236}">
                <a16:creationId xmlns:a16="http://schemas.microsoft.com/office/drawing/2014/main" id="{01E52386-868B-4314-A061-C40114C332FB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-11608" y="1484784"/>
            <a:ext cx="8763000" cy="5181600"/>
          </a:xfrm>
        </p:spPr>
        <p:txBody>
          <a:bodyPr/>
          <a:lstStyle/>
          <a:p>
            <a:pPr eaLnBrk="1" hangingPunct="1">
              <a:lnSpc>
                <a:spcPct val="230000"/>
              </a:lnSpc>
            </a:pPr>
            <a:r>
              <a:rPr lang="nl-NL" altLang="nl-NL" sz="2400" b="1" dirty="0"/>
              <a:t>Examen biomicroscopique:</a:t>
            </a:r>
          </a:p>
          <a:p>
            <a:pPr lvl="1" eaLnBrk="1" hangingPunct="1">
              <a:lnSpc>
                <a:spcPct val="230000"/>
              </a:lnSpc>
            </a:pPr>
            <a:r>
              <a:rPr lang="nl-NL" altLang="nl-NL" sz="2400" b="1" dirty="0"/>
              <a:t>Segment antérieur </a:t>
            </a:r>
          </a:p>
          <a:p>
            <a:pPr lvl="1" eaLnBrk="1" hangingPunct="1">
              <a:lnSpc>
                <a:spcPct val="230000"/>
              </a:lnSpc>
            </a:pPr>
            <a:endParaRPr lang="nl-NL" altLang="nl-NL" b="1" dirty="0"/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42691686-CAA8-4636-A083-E0C8D7818A1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81000" y="304800"/>
            <a:ext cx="8562975" cy="914400"/>
          </a:xfrm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nl-NL" altLang="nl-NL" sz="4400" dirty="0">
                <a:solidFill>
                  <a:schemeClr val="accent1">
                    <a:satMod val="1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RETINOPATHIE DIABETIQUE:     CONDUITE DE L’EXAMEN</a:t>
            </a:r>
            <a:endParaRPr lang="nl-NL" altLang="nl-NL" sz="3200" i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pic>
        <p:nvPicPr>
          <p:cNvPr id="24580" name="Picture 2">
            <a:extLst>
              <a:ext uri="{FF2B5EF4-FFF2-40B4-BE49-F238E27FC236}">
                <a16:creationId xmlns:a16="http://schemas.microsoft.com/office/drawing/2014/main" id="{B0A12FEA-2F58-4321-B10C-1C5CB712FA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0225" y="1673654"/>
            <a:ext cx="21336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1" name="Picture 13" descr="APPLANATION CORNEE">
            <a:extLst>
              <a:ext uri="{FF2B5EF4-FFF2-40B4-BE49-F238E27FC236}">
                <a16:creationId xmlns:a16="http://schemas.microsoft.com/office/drawing/2014/main" id="{29D68EF6-6A5C-4211-80DB-E6B088D491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5" t="4614" r="2942" b="9027"/>
          <a:stretch>
            <a:fillRect/>
          </a:stretch>
        </p:blipFill>
        <p:spPr bwMode="auto">
          <a:xfrm>
            <a:off x="4452184" y="1898782"/>
            <a:ext cx="2232025" cy="1366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2" name="Picture 14" descr="8Fluor_Ring">
            <a:extLst>
              <a:ext uri="{FF2B5EF4-FFF2-40B4-BE49-F238E27FC236}">
                <a16:creationId xmlns:a16="http://schemas.microsoft.com/office/drawing/2014/main" id="{AE7FF177-A9F0-4B01-85A0-9E12BED5BE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4850" y="4465638"/>
            <a:ext cx="1958975" cy="2087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5429C46-101E-45FE-95EB-249957B391B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45768"/>
          <a:stretch/>
        </p:blipFill>
        <p:spPr>
          <a:xfrm>
            <a:off x="3399989" y="3645033"/>
            <a:ext cx="3284220" cy="2785279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7" name="Rectangle 3">
            <a:extLst>
              <a:ext uri="{FF2B5EF4-FFF2-40B4-BE49-F238E27FC236}">
                <a16:creationId xmlns:a16="http://schemas.microsoft.com/office/drawing/2014/main" id="{57B8256F-828A-4838-BF48-D728124BD731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81000" y="1676400"/>
            <a:ext cx="8763000" cy="5181600"/>
          </a:xfrm>
        </p:spPr>
        <p:txBody>
          <a:bodyPr rtlCol="0">
            <a:normAutofit/>
          </a:bodyPr>
          <a:lstStyle/>
          <a:p>
            <a:pPr marL="438912" indent="-320040" eaLnBrk="1" fontAlgn="auto" hangingPunct="1">
              <a:lnSpc>
                <a:spcPct val="230000"/>
              </a:lnSpc>
              <a:spcBef>
                <a:spcPts val="0"/>
              </a:spcBef>
              <a:spcAft>
                <a:spcPts val="0"/>
              </a:spcAft>
              <a:buFont typeface="Wingdings 2"/>
              <a:buChar char=""/>
              <a:defRPr/>
            </a:pPr>
            <a:r>
              <a:rPr lang="nl-NL" altLang="nl-NL" sz="2400" b="1" dirty="0"/>
              <a:t>Examen </a:t>
            </a:r>
            <a:r>
              <a:rPr lang="nl-NL" altLang="nl-NL" sz="2400" b="1" dirty="0" err="1"/>
              <a:t>biomicroscopique</a:t>
            </a:r>
            <a:r>
              <a:rPr lang="nl-NL" altLang="nl-NL" sz="2400" b="1" dirty="0"/>
              <a:t>:</a:t>
            </a:r>
          </a:p>
          <a:p>
            <a:pPr marL="731520" lvl="1" indent="-274320" eaLnBrk="1" fontAlgn="auto" hangingPunct="1">
              <a:lnSpc>
                <a:spcPct val="230000"/>
              </a:lnSpc>
              <a:spcAft>
                <a:spcPts val="0"/>
              </a:spcAft>
              <a:buFont typeface="Wingdings"/>
              <a:buChar char=""/>
              <a:defRPr/>
            </a:pPr>
            <a:r>
              <a:rPr lang="nl-NL" altLang="nl-NL" sz="2400" b="1" dirty="0">
                <a:solidFill>
                  <a:schemeClr val="bg1">
                    <a:lumMod val="75000"/>
                  </a:schemeClr>
                </a:solidFill>
              </a:rPr>
              <a:t>Segment </a:t>
            </a:r>
            <a:r>
              <a:rPr lang="nl-NL" altLang="nl-NL" sz="2400" b="1" dirty="0" err="1">
                <a:solidFill>
                  <a:schemeClr val="bg1">
                    <a:lumMod val="75000"/>
                  </a:schemeClr>
                </a:solidFill>
              </a:rPr>
              <a:t>antérieur</a:t>
            </a:r>
            <a:r>
              <a:rPr lang="nl-NL" altLang="nl-NL" sz="2400" b="1" dirty="0">
                <a:solidFill>
                  <a:schemeClr val="bg1">
                    <a:lumMod val="75000"/>
                  </a:schemeClr>
                </a:solidFill>
              </a:rPr>
              <a:t> </a:t>
            </a:r>
          </a:p>
          <a:p>
            <a:pPr marL="731520" lvl="1" indent="-274320" eaLnBrk="1" fontAlgn="auto" hangingPunct="1">
              <a:lnSpc>
                <a:spcPct val="230000"/>
              </a:lnSpc>
              <a:spcAft>
                <a:spcPts val="0"/>
              </a:spcAft>
              <a:buFont typeface="Wingdings"/>
              <a:buChar char=""/>
              <a:defRPr/>
            </a:pPr>
            <a:r>
              <a:rPr lang="nl-NL" altLang="nl-NL" sz="2400" b="1" dirty="0"/>
              <a:t>Segment </a:t>
            </a:r>
            <a:r>
              <a:rPr lang="nl-NL" altLang="nl-NL" sz="2400" b="1" dirty="0" err="1"/>
              <a:t>postérieur</a:t>
            </a:r>
            <a:r>
              <a:rPr lang="nl-NL" altLang="nl-NL" sz="2400" b="1" dirty="0"/>
              <a:t>:</a:t>
            </a:r>
          </a:p>
          <a:p>
            <a:pPr marL="996696" lvl="2" eaLnBrk="1" fontAlgn="auto" hangingPunct="1">
              <a:lnSpc>
                <a:spcPct val="190000"/>
              </a:lnSpc>
              <a:spcAft>
                <a:spcPts val="0"/>
              </a:spcAft>
              <a:buClr>
                <a:schemeClr val="accent3"/>
              </a:buClr>
              <a:buFont typeface="Arial"/>
              <a:buChar char="▪"/>
              <a:defRPr/>
            </a:pPr>
            <a:r>
              <a:rPr lang="nl-NL" altLang="nl-NL" b="1" dirty="0" err="1"/>
              <a:t>Vitré</a:t>
            </a:r>
            <a:endParaRPr lang="nl-NL" altLang="nl-NL" b="1" dirty="0"/>
          </a:p>
          <a:p>
            <a:pPr marL="996696" lvl="2" eaLnBrk="1" fontAlgn="auto" hangingPunct="1">
              <a:lnSpc>
                <a:spcPct val="190000"/>
              </a:lnSpc>
              <a:spcAft>
                <a:spcPts val="0"/>
              </a:spcAft>
              <a:buClr>
                <a:schemeClr val="accent3"/>
              </a:buClr>
              <a:buFont typeface="Arial"/>
              <a:buChar char="▪"/>
              <a:defRPr/>
            </a:pPr>
            <a:r>
              <a:rPr lang="nl-NL" altLang="nl-NL" b="1" dirty="0"/>
              <a:t>Fond </a:t>
            </a:r>
            <a:r>
              <a:rPr lang="nl-NL" altLang="nl-NL" b="1" dirty="0" err="1"/>
              <a:t>d’œil</a:t>
            </a:r>
            <a:r>
              <a:rPr lang="fr-FR" altLang="nl-NL" b="1" dirty="0"/>
              <a:t> </a:t>
            </a:r>
            <a:r>
              <a:rPr lang="nl-NL" altLang="nl-NL" b="1" dirty="0"/>
              <a:t>  </a:t>
            </a: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E371377E-3058-4E36-BC34-0AC91526C83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81000" y="304800"/>
            <a:ext cx="8562975" cy="914400"/>
          </a:xfrm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nl-NL" altLang="nl-NL" sz="4400" dirty="0">
                <a:solidFill>
                  <a:schemeClr val="accent1">
                    <a:satMod val="1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RETINOPATHIE DIABETIQUE:     CONDUITE DE L’EXAMEN</a:t>
            </a:r>
            <a:endParaRPr lang="nl-NL" altLang="nl-NL" sz="3200" i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pic>
        <p:nvPicPr>
          <p:cNvPr id="25604" name="Picture 5">
            <a:extLst>
              <a:ext uri="{FF2B5EF4-FFF2-40B4-BE49-F238E27FC236}">
                <a16:creationId xmlns:a16="http://schemas.microsoft.com/office/drawing/2014/main" id="{FEEA05BF-BB84-4BFD-9811-7A4D23796C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-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2063" y="2428875"/>
            <a:ext cx="3571875" cy="278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wipe dir="r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Rectangle 2">
            <a:extLst>
              <a:ext uri="{FF2B5EF4-FFF2-40B4-BE49-F238E27FC236}">
                <a16:creationId xmlns:a16="http://schemas.microsoft.com/office/drawing/2014/main" id="{0B411ECD-7823-4488-B7C4-9C698158CAC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98525" y="369888"/>
            <a:ext cx="7861300" cy="884237"/>
          </a:xfrm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nl-NL" altLang="nl-NL" sz="4400" cap="all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RETINOPATHIE DIABETIQUE </a:t>
            </a:r>
            <a:r>
              <a:rPr lang="nl-NL" altLang="nl-NL" sz="4000" cap="all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Examen </a:t>
            </a:r>
            <a:r>
              <a:rPr lang="nl-NL" altLang="nl-NL" sz="4000" cap="all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ophtalmologique</a:t>
            </a:r>
            <a:endParaRPr lang="fr-FR" sz="4000" cap="all" dirty="0">
              <a:solidFill>
                <a:srgbClr val="FFC000"/>
              </a:solidFill>
            </a:endParaRPr>
          </a:p>
        </p:txBody>
      </p:sp>
      <p:sp>
        <p:nvSpPr>
          <p:cNvPr id="26627" name="Rectangle 3">
            <a:extLst>
              <a:ext uri="{FF2B5EF4-FFF2-40B4-BE49-F238E27FC236}">
                <a16:creationId xmlns:a16="http://schemas.microsoft.com/office/drawing/2014/main" id="{AA9409B2-D26C-4C5A-B6C2-A76C5FCC4A07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85800" y="1752600"/>
            <a:ext cx="8074025" cy="5105400"/>
          </a:xfrm>
        </p:spPr>
        <p:txBody>
          <a:bodyPr/>
          <a:lstStyle/>
          <a:p>
            <a:pPr algn="ctr" eaLnBrk="1" hangingPunct="1">
              <a:buFont typeface="Wingdings" panose="05000000000000000000" pitchFamily="2" charset="2"/>
              <a:buNone/>
            </a:pPr>
            <a:endParaRPr lang="fr-FR" altLang="fr-FR" sz="3600">
              <a:solidFill>
                <a:schemeClr val="accent1"/>
              </a:solidFill>
            </a:endParaRPr>
          </a:p>
          <a:p>
            <a:pPr eaLnBrk="1" hangingPunct="1">
              <a:lnSpc>
                <a:spcPct val="260000"/>
              </a:lnSpc>
            </a:pPr>
            <a:r>
              <a:rPr lang="fr-FR" altLang="fr-FR" sz="2400" b="1"/>
              <a:t>Hémorragies rétiniennes</a:t>
            </a:r>
          </a:p>
          <a:p>
            <a:pPr eaLnBrk="1" hangingPunct="1">
              <a:lnSpc>
                <a:spcPct val="260000"/>
              </a:lnSpc>
            </a:pPr>
            <a:r>
              <a:rPr lang="fr-FR" altLang="fr-FR" sz="2400" b="1"/>
              <a:t>Micro-anévrysmes et AMIR</a:t>
            </a:r>
          </a:p>
          <a:p>
            <a:pPr eaLnBrk="1" hangingPunct="1">
              <a:lnSpc>
                <a:spcPct val="260000"/>
              </a:lnSpc>
            </a:pPr>
            <a:r>
              <a:rPr lang="fr-FR" altLang="fr-FR" sz="2400" b="1"/>
              <a:t>Œdème rétinien </a:t>
            </a:r>
            <a:r>
              <a:rPr lang="fr-FR" altLang="fr-FR" sz="2400" b="1" u="sng"/>
              <a:t>+</a:t>
            </a:r>
            <a:r>
              <a:rPr lang="fr-FR" altLang="fr-FR" sz="2400" b="1"/>
              <a:t> exsudats</a:t>
            </a:r>
            <a:r>
              <a:rPr lang="fr-FR" altLang="fr-FR" sz="2800" b="1"/>
              <a:t> </a:t>
            </a:r>
          </a:p>
        </p:txBody>
      </p:sp>
      <p:pic>
        <p:nvPicPr>
          <p:cNvPr id="26628" name="Picture 7">
            <a:extLst>
              <a:ext uri="{FF2B5EF4-FFF2-40B4-BE49-F238E27FC236}">
                <a16:creationId xmlns:a16="http://schemas.microsoft.com/office/drawing/2014/main" id="{3D8C65E3-4AA7-4130-B3B2-6E96F30E50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1300" y="1752600"/>
            <a:ext cx="3438525" cy="505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wipe dir="r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10" name="Rectangle 2">
            <a:extLst>
              <a:ext uri="{FF2B5EF4-FFF2-40B4-BE49-F238E27FC236}">
                <a16:creationId xmlns:a16="http://schemas.microsoft.com/office/drawing/2014/main" id="{C97D46E6-48C3-45BF-B2BB-1591223C283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98525" y="369888"/>
            <a:ext cx="7861300" cy="884237"/>
          </a:xfrm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nl-NL" altLang="nl-NL" sz="4800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RETINOPATHIE DIABETIQUE </a:t>
            </a:r>
            <a:r>
              <a:rPr lang="nl-NL" altLang="nl-NL" sz="4000" cap="all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Examen </a:t>
            </a:r>
            <a:r>
              <a:rPr lang="nl-NL" altLang="nl-NL" sz="4000" cap="all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ophtalmologique</a:t>
            </a:r>
            <a:endParaRPr lang="fr-FR" sz="4400" cap="all" dirty="0">
              <a:solidFill>
                <a:srgbClr val="FFC000"/>
              </a:solidFill>
            </a:endParaRPr>
          </a:p>
        </p:txBody>
      </p:sp>
      <p:sp>
        <p:nvSpPr>
          <p:cNvPr id="27651" name="Rectangle 3">
            <a:extLst>
              <a:ext uri="{FF2B5EF4-FFF2-40B4-BE49-F238E27FC236}">
                <a16:creationId xmlns:a16="http://schemas.microsoft.com/office/drawing/2014/main" id="{3167EFFD-645D-45F6-B739-EFCFB175503B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85800" y="1752600"/>
            <a:ext cx="8074025" cy="5105400"/>
          </a:xfrm>
        </p:spPr>
        <p:txBody>
          <a:bodyPr/>
          <a:lstStyle/>
          <a:p>
            <a:pPr eaLnBrk="1" hangingPunct="1">
              <a:lnSpc>
                <a:spcPct val="200000"/>
              </a:lnSpc>
            </a:pPr>
            <a:r>
              <a:rPr lang="fr-FR" altLang="fr-FR" sz="2400" b="1" dirty="0"/>
              <a:t>Modifications veineuses</a:t>
            </a:r>
          </a:p>
          <a:p>
            <a:pPr eaLnBrk="1" hangingPunct="1">
              <a:lnSpc>
                <a:spcPct val="140000"/>
              </a:lnSpc>
            </a:pPr>
            <a:r>
              <a:rPr lang="fr-FR" altLang="fr-FR" sz="2400" b="1" dirty="0"/>
              <a:t>Nodules cotonneux</a:t>
            </a:r>
          </a:p>
          <a:p>
            <a:pPr eaLnBrk="1" hangingPunct="1">
              <a:lnSpc>
                <a:spcPct val="140000"/>
              </a:lnSpc>
            </a:pPr>
            <a:r>
              <a:rPr lang="fr-FR" altLang="fr-FR" sz="2400" b="1" dirty="0"/>
              <a:t>Néovaisseaux</a:t>
            </a:r>
          </a:p>
        </p:txBody>
      </p:sp>
      <p:pic>
        <p:nvPicPr>
          <p:cNvPr id="27652" name="Picture 8">
            <a:extLst>
              <a:ext uri="{FF2B5EF4-FFF2-40B4-BE49-F238E27FC236}">
                <a16:creationId xmlns:a16="http://schemas.microsoft.com/office/drawing/2014/main" id="{CCA04AD7-FA41-49B2-AE61-CEF706BC1C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5100" y="1752600"/>
            <a:ext cx="3514725" cy="511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3" name="Picture 10">
            <a:extLst>
              <a:ext uri="{FF2B5EF4-FFF2-40B4-BE49-F238E27FC236}">
                <a16:creationId xmlns:a16="http://schemas.microsoft.com/office/drawing/2014/main" id="{492DA8F4-69C8-4A29-B5A4-938229FB2B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525" y="4152900"/>
            <a:ext cx="3676650" cy="270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wipe dir="r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234" name="Rectangle 2">
            <a:extLst>
              <a:ext uri="{FF2B5EF4-FFF2-40B4-BE49-F238E27FC236}">
                <a16:creationId xmlns:a16="http://schemas.microsoft.com/office/drawing/2014/main" id="{254CE10F-AC56-4EBA-BBA7-3A8DF06C4A4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98525" y="369888"/>
            <a:ext cx="7861300" cy="884237"/>
          </a:xfrm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nl-NL" altLang="nl-NL" sz="4400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RETINOPATHIE DIABETIQUE </a:t>
            </a:r>
            <a:r>
              <a:rPr lang="nl-NL" altLang="nl-NL" sz="4000" cap="all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Examen </a:t>
            </a:r>
            <a:r>
              <a:rPr lang="nl-NL" altLang="nl-NL" sz="4000" cap="all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ophtalmologique</a:t>
            </a:r>
            <a:endParaRPr lang="fr-FR" sz="4400" i="1" cap="all" dirty="0">
              <a:solidFill>
                <a:srgbClr val="FF0000"/>
              </a:solidFill>
            </a:endParaRPr>
          </a:p>
        </p:txBody>
      </p:sp>
      <p:sp>
        <p:nvSpPr>
          <p:cNvPr id="28675" name="Rectangle 3">
            <a:extLst>
              <a:ext uri="{FF2B5EF4-FFF2-40B4-BE49-F238E27FC236}">
                <a16:creationId xmlns:a16="http://schemas.microsoft.com/office/drawing/2014/main" id="{40CD3CA7-BA20-4CBF-8210-81896C985AFA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85800" y="1752600"/>
            <a:ext cx="8074025" cy="5105400"/>
          </a:xfrm>
        </p:spPr>
        <p:txBody>
          <a:bodyPr/>
          <a:lstStyle/>
          <a:p>
            <a:pPr eaLnBrk="1" hangingPunct="1">
              <a:lnSpc>
                <a:spcPct val="200000"/>
              </a:lnSpc>
            </a:pPr>
            <a:r>
              <a:rPr lang="fr-FR" altLang="fr-FR" sz="2400" b="1"/>
              <a:t>Prolifération fibrovasculaire</a:t>
            </a:r>
          </a:p>
        </p:txBody>
      </p:sp>
      <p:pic>
        <p:nvPicPr>
          <p:cNvPr id="28676" name="Picture 10">
            <a:extLst>
              <a:ext uri="{FF2B5EF4-FFF2-40B4-BE49-F238E27FC236}">
                <a16:creationId xmlns:a16="http://schemas.microsoft.com/office/drawing/2014/main" id="{44CB8305-96BC-4BDC-BC6E-7724994FD0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375" y="2928938"/>
            <a:ext cx="4243388" cy="3500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wipe dir="r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2556D1CF-CF5C-4C96-A41B-192A84FB6DA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4800" y="266700"/>
            <a:ext cx="8610600" cy="1104900"/>
          </a:xfrm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nl-NL" altLang="nl-NL" sz="4400" dirty="0">
                <a:solidFill>
                  <a:schemeClr val="accent1">
                    <a:satMod val="1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RETINOPATHIE DIABETIQUE:    DEPISTAGE ET SURVEILLANCE</a:t>
            </a:r>
            <a:endParaRPr lang="nl-NL" altLang="nl-NL" sz="3600" dirty="0">
              <a:solidFill>
                <a:schemeClr val="accent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5123" name="Rectangle 3">
            <a:extLst>
              <a:ext uri="{FF2B5EF4-FFF2-40B4-BE49-F238E27FC236}">
                <a16:creationId xmlns:a16="http://schemas.microsoft.com/office/drawing/2014/main" id="{E4B2FE2B-3E40-4F07-9CFC-B9B4032B8893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42875" y="1124745"/>
            <a:ext cx="7267575" cy="5544616"/>
          </a:xfrm>
        </p:spPr>
        <p:txBody>
          <a:bodyPr rtlCol="0">
            <a:normAutofit fontScale="92500" lnSpcReduction="20000"/>
          </a:bodyPr>
          <a:lstStyle/>
          <a:p>
            <a:pPr marL="996696" lvl="2" eaLnBrk="1" fontAlgn="auto" hangingPunct="1">
              <a:lnSpc>
                <a:spcPct val="200000"/>
              </a:lnSpc>
              <a:spcAft>
                <a:spcPts val="0"/>
              </a:spcAft>
              <a:buClr>
                <a:schemeClr val="accent3"/>
              </a:buClr>
              <a:buFont typeface="Wingdings" pitchFamily="2" charset="2"/>
              <a:buNone/>
              <a:defRPr/>
            </a:pPr>
            <a:r>
              <a:rPr lang="nl-NL" altLang="nl-NL" sz="4000" b="1" cap="all" dirty="0">
                <a:solidFill>
                  <a:srgbClr val="000099"/>
                </a:solidFill>
              </a:rPr>
              <a:t>           </a:t>
            </a:r>
            <a:r>
              <a:rPr lang="fr-FR" altLang="nl-NL" sz="4300" b="1" cap="all" dirty="0">
                <a:solidFill>
                  <a:srgbClr val="000099"/>
                </a:solidFill>
              </a:rPr>
              <a:t>Introduction</a:t>
            </a:r>
          </a:p>
          <a:p>
            <a:pPr marL="438912" indent="-320040" eaLnBrk="1" fontAlgn="auto" hangingPunct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SzPct val="120000"/>
              <a:buFont typeface="Wingdings" pitchFamily="2" charset="2"/>
              <a:buChar char="§"/>
              <a:defRPr/>
            </a:pPr>
            <a:r>
              <a:rPr lang="fr-FR" altLang="nl-NL" sz="3000" b="1" dirty="0"/>
              <a:t>Localisation rétinienne de la micro-angiopathie</a:t>
            </a:r>
          </a:p>
          <a:p>
            <a:pPr marL="438912" indent="-320040" eaLnBrk="1" fontAlgn="auto" hangingPunct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SzPct val="120000"/>
              <a:buFont typeface="Wingdings" pitchFamily="2" charset="2"/>
              <a:buChar char="§"/>
              <a:defRPr/>
            </a:pPr>
            <a:r>
              <a:rPr lang="fr-FR" altLang="nl-NL" sz="3000" b="1" dirty="0">
                <a:solidFill>
                  <a:srgbClr val="FF0000"/>
                </a:solidFill>
              </a:rPr>
              <a:t>Cause importante de cécité:</a:t>
            </a:r>
          </a:p>
          <a:p>
            <a:pPr marL="731520" lvl="1" indent="-274320" eaLnBrk="1" fontAlgn="auto" hangingPunct="1">
              <a:lnSpc>
                <a:spcPct val="170000"/>
              </a:lnSpc>
              <a:spcAft>
                <a:spcPts val="0"/>
              </a:spcAft>
              <a:buSzPct val="120000"/>
              <a:buFont typeface="Wingdings" panose="05000000000000000000" pitchFamily="2" charset="2"/>
              <a:buChar char="§"/>
              <a:defRPr/>
            </a:pPr>
            <a:r>
              <a:rPr lang="fr-FR" altLang="nl-NL" sz="3000" b="1" dirty="0"/>
              <a:t>Première cause de cécité avant 50 ans</a:t>
            </a:r>
          </a:p>
          <a:p>
            <a:pPr marL="731520" lvl="1" indent="-274320" eaLnBrk="1" fontAlgn="auto" hangingPunct="1">
              <a:lnSpc>
                <a:spcPct val="170000"/>
              </a:lnSpc>
              <a:spcAft>
                <a:spcPts val="0"/>
              </a:spcAft>
              <a:buSzPct val="120000"/>
              <a:buFont typeface="Wingdings" panose="05000000000000000000" pitchFamily="2" charset="2"/>
              <a:buChar char="§"/>
              <a:defRPr/>
            </a:pPr>
            <a:r>
              <a:rPr lang="fr-FR" altLang="nl-NL" sz="3000" b="1" dirty="0"/>
              <a:t>3ème cause de cécité après 50 ans après la DMLA et glaucome</a:t>
            </a:r>
          </a:p>
          <a:p>
            <a:pPr marL="731520" lvl="1" indent="-274320" eaLnBrk="1" fontAlgn="auto" hangingPunct="1">
              <a:lnSpc>
                <a:spcPct val="200000"/>
              </a:lnSpc>
              <a:spcAft>
                <a:spcPts val="0"/>
              </a:spcAft>
              <a:buSzPct val="120000"/>
              <a:buFont typeface="Wingdings" panose="05000000000000000000" pitchFamily="2" charset="2"/>
              <a:buChar char="§"/>
              <a:defRPr/>
            </a:pPr>
            <a:endParaRPr lang="fr-FR" altLang="nl-NL" sz="2400" b="1" dirty="0"/>
          </a:p>
          <a:p>
            <a:pPr marL="438912" indent="-320040" eaLnBrk="1" fontAlgn="auto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ct val="120000"/>
              <a:buFont typeface="Wingdings" pitchFamily="2" charset="2"/>
              <a:buChar char="§"/>
              <a:defRPr/>
            </a:pPr>
            <a:endParaRPr lang="nl-NL" altLang="nl-NL" sz="2400" b="1" dirty="0"/>
          </a:p>
        </p:txBody>
      </p:sp>
      <p:pic>
        <p:nvPicPr>
          <p:cNvPr id="12292" name="Picture 6">
            <a:extLst>
              <a:ext uri="{FF2B5EF4-FFF2-40B4-BE49-F238E27FC236}">
                <a16:creationId xmlns:a16="http://schemas.microsoft.com/office/drawing/2014/main" id="{1F56A410-94FA-4306-812D-94F60CAAD9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8105" y="1766031"/>
            <a:ext cx="2872386" cy="19892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wipe dir="r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58" name="Rectangle 2">
            <a:extLst>
              <a:ext uri="{FF2B5EF4-FFF2-40B4-BE49-F238E27FC236}">
                <a16:creationId xmlns:a16="http://schemas.microsoft.com/office/drawing/2014/main" id="{064DA818-5FA4-4594-9AFC-5F90D81BF0B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98525" y="369888"/>
            <a:ext cx="7861300" cy="884237"/>
          </a:xfrm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nl-NL" altLang="nl-NL" sz="4400" dirty="0">
                <a:solidFill>
                  <a:schemeClr val="accent1">
                    <a:satMod val="1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RETINOPATHIE DIABETIQUE </a:t>
            </a:r>
            <a:r>
              <a:rPr lang="nl-NL" altLang="nl-NL" sz="3600" cap="all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Examens </a:t>
            </a:r>
            <a:r>
              <a:rPr lang="fr-FR" altLang="nl-NL" sz="3600" cap="all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complémentaires</a:t>
            </a:r>
            <a:endParaRPr lang="fr-FR" sz="3600" cap="all" dirty="0">
              <a:solidFill>
                <a:srgbClr val="FFC000"/>
              </a:solidFill>
            </a:endParaRPr>
          </a:p>
        </p:txBody>
      </p:sp>
      <p:sp>
        <p:nvSpPr>
          <p:cNvPr id="29699" name="Rectangle 3">
            <a:extLst>
              <a:ext uri="{FF2B5EF4-FFF2-40B4-BE49-F238E27FC236}">
                <a16:creationId xmlns:a16="http://schemas.microsoft.com/office/drawing/2014/main" id="{92E4EE39-1695-4D06-9EFC-3A7A18DC224C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04800" y="1752600"/>
            <a:ext cx="8839200" cy="5105400"/>
          </a:xfrm>
        </p:spPr>
        <p:txBody>
          <a:bodyPr/>
          <a:lstStyle/>
          <a:p>
            <a:pPr algn="ctr" eaLnBrk="1" hangingPunct="1">
              <a:lnSpc>
                <a:spcPct val="130000"/>
              </a:lnSpc>
              <a:buFont typeface="Wingdings" panose="05000000000000000000" pitchFamily="2" charset="2"/>
              <a:buNone/>
            </a:pPr>
            <a:r>
              <a:rPr lang="fr-FR" altLang="fr-FR" sz="2800" b="1">
                <a:solidFill>
                  <a:srgbClr val="000062"/>
                </a:solidFill>
              </a:rPr>
              <a:t>Rétinographies non mydriatiques</a:t>
            </a:r>
          </a:p>
          <a:p>
            <a:pPr eaLnBrk="1" hangingPunct="1">
              <a:lnSpc>
                <a:spcPct val="160000"/>
              </a:lnSpc>
              <a:buFont typeface="Wingdings" panose="05000000000000000000" pitchFamily="2" charset="2"/>
              <a:buNone/>
            </a:pPr>
            <a:r>
              <a:rPr lang="fr-FR" altLang="fr-FR" sz="1800" b="1" i="1"/>
              <a:t>                  </a:t>
            </a:r>
            <a:endParaRPr lang="fr-FR" altLang="fr-FR" sz="2400" b="1"/>
          </a:p>
        </p:txBody>
      </p:sp>
      <p:pic>
        <p:nvPicPr>
          <p:cNvPr id="29700" name="Picture 2">
            <a:extLst>
              <a:ext uri="{FF2B5EF4-FFF2-40B4-BE49-F238E27FC236}">
                <a16:creationId xmlns:a16="http://schemas.microsoft.com/office/drawing/2014/main" id="{52EBE0D0-20C1-4AF7-AD1B-1B6D3BB8A9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31"/>
          <a:stretch>
            <a:fillRect/>
          </a:stretch>
        </p:blipFill>
        <p:spPr bwMode="auto">
          <a:xfrm>
            <a:off x="6215063" y="2786063"/>
            <a:ext cx="2744787" cy="242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1" name="Picture 6" descr="20">
            <a:extLst>
              <a:ext uri="{FF2B5EF4-FFF2-40B4-BE49-F238E27FC236}">
                <a16:creationId xmlns:a16="http://schemas.microsoft.com/office/drawing/2014/main" id="{1FF15537-855B-4088-97D4-16B260FF37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42" b="13211"/>
          <a:stretch>
            <a:fillRect/>
          </a:stretch>
        </p:blipFill>
        <p:spPr bwMode="auto">
          <a:xfrm>
            <a:off x="428625" y="2571750"/>
            <a:ext cx="5626100" cy="306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wipe dir="r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58" name="Rectangle 2">
            <a:extLst>
              <a:ext uri="{FF2B5EF4-FFF2-40B4-BE49-F238E27FC236}">
                <a16:creationId xmlns:a16="http://schemas.microsoft.com/office/drawing/2014/main" id="{092D304B-DABC-4881-8C76-ABBF772AA10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98525" y="369888"/>
            <a:ext cx="7861300" cy="884237"/>
          </a:xfrm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nl-NL" altLang="nl-NL" sz="4400" dirty="0">
                <a:solidFill>
                  <a:schemeClr val="accent1">
                    <a:satMod val="1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RETINOPATHIE DIABETIQUE </a:t>
            </a:r>
            <a:r>
              <a:rPr lang="nl-NL" altLang="nl-NL" sz="3600" cap="all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Examens </a:t>
            </a:r>
            <a:r>
              <a:rPr lang="fr-FR" altLang="nl-NL" sz="3600" cap="all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complémentaires</a:t>
            </a:r>
            <a:endParaRPr lang="fr-FR" sz="3600" cap="all" dirty="0">
              <a:solidFill>
                <a:srgbClr val="FFC000"/>
              </a:solidFill>
            </a:endParaRPr>
          </a:p>
        </p:txBody>
      </p:sp>
      <p:sp>
        <p:nvSpPr>
          <p:cNvPr id="31747" name="Rectangle 3">
            <a:extLst>
              <a:ext uri="{FF2B5EF4-FFF2-40B4-BE49-F238E27FC236}">
                <a16:creationId xmlns:a16="http://schemas.microsoft.com/office/drawing/2014/main" id="{C3FB7E92-B092-4CC9-AA0A-224A8F443310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-36512" y="1536700"/>
            <a:ext cx="8839200" cy="5105400"/>
          </a:xfrm>
        </p:spPr>
        <p:txBody>
          <a:bodyPr/>
          <a:lstStyle/>
          <a:p>
            <a:pPr algn="ctr" eaLnBrk="1" hangingPunct="1">
              <a:lnSpc>
                <a:spcPct val="130000"/>
              </a:lnSpc>
              <a:buFont typeface="Wingdings" panose="05000000000000000000" pitchFamily="2" charset="2"/>
              <a:buNone/>
            </a:pPr>
            <a:r>
              <a:rPr lang="fr-FR" altLang="fr-FR" b="1" dirty="0">
                <a:solidFill>
                  <a:srgbClr val="FF0000"/>
                </a:solidFill>
              </a:rPr>
              <a:t>Tomographie en cohérence optique (OCT)</a:t>
            </a:r>
          </a:p>
          <a:p>
            <a:pPr eaLnBrk="1" hangingPunct="1">
              <a:lnSpc>
                <a:spcPct val="200000"/>
              </a:lnSpc>
            </a:pPr>
            <a:r>
              <a:rPr lang="fr-FR" altLang="fr-FR" sz="2800" b="1" dirty="0"/>
              <a:t>Technique non invasive</a:t>
            </a:r>
          </a:p>
          <a:p>
            <a:pPr eaLnBrk="1" hangingPunct="1">
              <a:lnSpc>
                <a:spcPct val="200000"/>
              </a:lnSpc>
            </a:pPr>
            <a:r>
              <a:rPr lang="fr-FR" altLang="fr-FR" sz="2800" b="1" dirty="0"/>
              <a:t>Détection précoce et quantification </a:t>
            </a:r>
          </a:p>
          <a:p>
            <a:pPr eaLnBrk="1" hangingPunct="1">
              <a:lnSpc>
                <a:spcPct val="200000"/>
              </a:lnSpc>
              <a:buFont typeface="Wingdings 2" panose="05020102010507070707" pitchFamily="18" charset="2"/>
              <a:buNone/>
            </a:pPr>
            <a:r>
              <a:rPr lang="fr-FR" altLang="fr-FR" sz="2800" b="1" dirty="0"/>
              <a:t>	de l’épaississement maculaire </a:t>
            </a:r>
          </a:p>
          <a:p>
            <a:pPr eaLnBrk="1" hangingPunct="1">
              <a:lnSpc>
                <a:spcPct val="200000"/>
              </a:lnSpc>
            </a:pPr>
            <a:r>
              <a:rPr lang="fr-FR" altLang="fr-FR" sz="2800" b="1" dirty="0"/>
              <a:t>Analyse de l’interface </a:t>
            </a:r>
            <a:r>
              <a:rPr lang="fr-FR" altLang="fr-FR" sz="2800" b="1" dirty="0" err="1"/>
              <a:t>vitréo</a:t>
            </a:r>
            <a:r>
              <a:rPr lang="fr-FR" altLang="fr-FR" sz="2800" b="1" dirty="0"/>
              <a:t>-rétinienne </a:t>
            </a:r>
          </a:p>
          <a:p>
            <a:pPr eaLnBrk="1" hangingPunct="1">
              <a:lnSpc>
                <a:spcPct val="160000"/>
              </a:lnSpc>
            </a:pPr>
            <a:endParaRPr lang="fr-FR" altLang="fr-FR" sz="1800" b="1" i="1" dirty="0"/>
          </a:p>
        </p:txBody>
      </p:sp>
      <p:pic>
        <p:nvPicPr>
          <p:cNvPr id="31748" name="Picture 5" descr="OMC OCT">
            <a:extLst>
              <a:ext uri="{FF2B5EF4-FFF2-40B4-BE49-F238E27FC236}">
                <a16:creationId xmlns:a16="http://schemas.microsoft.com/office/drawing/2014/main" id="{BCD49AD6-3E2F-4A00-9243-886F0B6432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2188" y="2428875"/>
            <a:ext cx="2855912" cy="133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9" name="Picture 4" descr="OMC OCT">
            <a:extLst>
              <a:ext uri="{FF2B5EF4-FFF2-40B4-BE49-F238E27FC236}">
                <a16:creationId xmlns:a16="http://schemas.microsoft.com/office/drawing/2014/main" id="{16782C5E-1544-4D6F-A2D2-5D303DFADC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2188" y="3929063"/>
            <a:ext cx="2855912" cy="134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0" name="Picture 7" descr="OM traction OCT">
            <a:extLst>
              <a:ext uri="{FF2B5EF4-FFF2-40B4-BE49-F238E27FC236}">
                <a16:creationId xmlns:a16="http://schemas.microsoft.com/office/drawing/2014/main" id="{68B74D09-A4A0-408D-8452-B7CB082A4D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bright="-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5700" y="5500688"/>
            <a:ext cx="3962400" cy="1141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4966030"/>
      </p:ext>
    </p:extLst>
  </p:cSld>
  <p:clrMapOvr>
    <a:masterClrMapping/>
  </p:clrMapOvr>
  <p:transition spd="med">
    <p:wipe dir="r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58" name="Rectangle 2">
            <a:extLst>
              <a:ext uri="{FF2B5EF4-FFF2-40B4-BE49-F238E27FC236}">
                <a16:creationId xmlns:a16="http://schemas.microsoft.com/office/drawing/2014/main" id="{092D304B-DABC-4881-8C76-ABBF772AA10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98525" y="369888"/>
            <a:ext cx="7861300" cy="884237"/>
          </a:xfrm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nl-NL" altLang="nl-NL" sz="4400" dirty="0">
                <a:solidFill>
                  <a:schemeClr val="accent1">
                    <a:satMod val="1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RETINOPATHIE DIABETIQUE </a:t>
            </a:r>
            <a:r>
              <a:rPr lang="nl-NL" altLang="nl-NL" sz="3600" cap="all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Examens </a:t>
            </a:r>
            <a:r>
              <a:rPr lang="fr-FR" altLang="nl-NL" sz="3600" cap="all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complémentaires</a:t>
            </a:r>
            <a:endParaRPr lang="fr-FR" sz="3600" cap="all" dirty="0">
              <a:solidFill>
                <a:srgbClr val="FFC000"/>
              </a:solidFill>
            </a:endParaRPr>
          </a:p>
        </p:txBody>
      </p:sp>
      <p:sp>
        <p:nvSpPr>
          <p:cNvPr id="31747" name="Rectangle 3">
            <a:extLst>
              <a:ext uri="{FF2B5EF4-FFF2-40B4-BE49-F238E27FC236}">
                <a16:creationId xmlns:a16="http://schemas.microsoft.com/office/drawing/2014/main" id="{C3FB7E92-B092-4CC9-AA0A-224A8F443310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07504" y="1382712"/>
            <a:ext cx="5040560" cy="5105400"/>
          </a:xfrm>
        </p:spPr>
        <p:txBody>
          <a:bodyPr/>
          <a:lstStyle/>
          <a:p>
            <a:pPr algn="ctr" eaLnBrk="1" hangingPunct="1">
              <a:lnSpc>
                <a:spcPct val="130000"/>
              </a:lnSpc>
              <a:buFont typeface="Wingdings" panose="05000000000000000000" pitchFamily="2" charset="2"/>
              <a:buNone/>
            </a:pPr>
            <a:r>
              <a:rPr lang="fr-FR" altLang="fr-FR" b="1" dirty="0">
                <a:solidFill>
                  <a:srgbClr val="FF0000"/>
                </a:solidFill>
              </a:rPr>
              <a:t>Tomographie en cohérence optique (OCT)</a:t>
            </a:r>
          </a:p>
          <a:p>
            <a:pPr eaLnBrk="1" hangingPunct="1">
              <a:lnSpc>
                <a:spcPct val="200000"/>
              </a:lnSpc>
            </a:pPr>
            <a:r>
              <a:rPr lang="fr-FR" altLang="fr-FR" sz="2800" b="1" dirty="0"/>
              <a:t>Technique non invasive</a:t>
            </a:r>
          </a:p>
          <a:p>
            <a:pPr eaLnBrk="1" hangingPunct="1">
              <a:lnSpc>
                <a:spcPct val="160000"/>
              </a:lnSpc>
            </a:pPr>
            <a:r>
              <a:rPr lang="fr-FR" altLang="fr-FR" sz="2800" b="1" dirty="0">
                <a:solidFill>
                  <a:srgbClr val="FF0000"/>
                </a:solidFill>
              </a:rPr>
              <a:t>Progrès: </a:t>
            </a:r>
            <a:r>
              <a:rPr lang="fr-FR" altLang="fr-FR" sz="2800" b="1" dirty="0"/>
              <a:t>OCT-angiographie (OCT-A)</a:t>
            </a:r>
          </a:p>
          <a:p>
            <a:pPr eaLnBrk="1" hangingPunct="1">
              <a:lnSpc>
                <a:spcPct val="160000"/>
              </a:lnSpc>
            </a:pPr>
            <a:r>
              <a:rPr lang="fr-FR" altLang="fr-FR" sz="2800" b="1" dirty="0"/>
              <a:t>Connection internet </a:t>
            </a:r>
            <a:r>
              <a:rPr lang="fr-FR" altLang="fr-FR" sz="2800" b="1" dirty="0">
                <a:solidFill>
                  <a:srgbClr val="FF0000"/>
                </a:solidFill>
              </a:rPr>
              <a:t>(Télémédecine)</a:t>
            </a:r>
          </a:p>
          <a:p>
            <a:pPr eaLnBrk="1" hangingPunct="1">
              <a:lnSpc>
                <a:spcPct val="160000"/>
              </a:lnSpc>
            </a:pPr>
            <a:endParaRPr lang="fr-FR" altLang="fr-FR" sz="1800" b="1" i="1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74CF2E2-FDFC-4585-96F5-05E03AF23F5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114" t="25555" r="5200" b="48725"/>
          <a:stretch/>
        </p:blipFill>
        <p:spPr>
          <a:xfrm>
            <a:off x="5948301" y="1567656"/>
            <a:ext cx="2246940" cy="176383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71FF30B-3408-4237-BF6B-6A88C1A9F0D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958" t="13057" r="49442" b="30244"/>
          <a:stretch/>
        </p:blipFill>
        <p:spPr>
          <a:xfrm rot="5400000">
            <a:off x="6327210" y="2160493"/>
            <a:ext cx="1368153" cy="388843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A610259-066C-410D-8DED-6A6625CE5C2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2067" t="9350" r="9934" b="49701"/>
          <a:stretch/>
        </p:blipFill>
        <p:spPr>
          <a:xfrm rot="16200000">
            <a:off x="4512574" y="4113678"/>
            <a:ext cx="1694042" cy="33033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1DFDE70-89DC-4619-B870-64A6B0F3716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0000" t="51136" r="29931"/>
          <a:stretch/>
        </p:blipFill>
        <p:spPr>
          <a:xfrm>
            <a:off x="7071367" y="4877926"/>
            <a:ext cx="1883569" cy="1829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511672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58" name="Rectangle 2">
            <a:extLst>
              <a:ext uri="{FF2B5EF4-FFF2-40B4-BE49-F238E27FC236}">
                <a16:creationId xmlns:a16="http://schemas.microsoft.com/office/drawing/2014/main" id="{1CFD9735-BEF1-44B1-B222-8125A29A2A9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98525" y="369888"/>
            <a:ext cx="7861300" cy="884237"/>
          </a:xfrm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nl-NL" altLang="nl-NL" sz="4400" dirty="0">
                <a:solidFill>
                  <a:schemeClr val="accent1">
                    <a:satMod val="1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RETINOPATHIE DIABETIQUE </a:t>
            </a:r>
            <a:r>
              <a:rPr lang="nl-NL" altLang="nl-NL" sz="3600" cap="all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Examens </a:t>
            </a:r>
            <a:r>
              <a:rPr lang="fr-FR" altLang="nl-NL" sz="3600" cap="all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complémentaires</a:t>
            </a:r>
            <a:endParaRPr lang="fr-FR" sz="3600" cap="all" dirty="0">
              <a:solidFill>
                <a:srgbClr val="FFC000"/>
              </a:solidFill>
            </a:endParaRPr>
          </a:p>
        </p:txBody>
      </p:sp>
      <p:sp>
        <p:nvSpPr>
          <p:cNvPr id="30723" name="Rectangle 3">
            <a:extLst>
              <a:ext uri="{FF2B5EF4-FFF2-40B4-BE49-F238E27FC236}">
                <a16:creationId xmlns:a16="http://schemas.microsoft.com/office/drawing/2014/main" id="{9EC32CA1-7F11-4D37-B061-AC530BFD6D31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584448" y="1491952"/>
            <a:ext cx="7155904" cy="5105400"/>
          </a:xfrm>
        </p:spPr>
        <p:txBody>
          <a:bodyPr/>
          <a:lstStyle/>
          <a:p>
            <a:pPr algn="ctr" eaLnBrk="1" hangingPunct="1">
              <a:lnSpc>
                <a:spcPct val="130000"/>
              </a:lnSpc>
              <a:buFont typeface="Wingdings" panose="05000000000000000000" pitchFamily="2" charset="2"/>
              <a:buNone/>
            </a:pPr>
            <a:r>
              <a:rPr lang="fr-FR" altLang="fr-FR" sz="4000" b="1" dirty="0">
                <a:solidFill>
                  <a:srgbClr val="FF0000"/>
                </a:solidFill>
              </a:rPr>
              <a:t>Angiographie à la fluorescéine</a:t>
            </a:r>
          </a:p>
          <a:p>
            <a:pPr eaLnBrk="1" hangingPunct="1">
              <a:lnSpc>
                <a:spcPct val="200000"/>
              </a:lnSpc>
            </a:pPr>
            <a:r>
              <a:rPr lang="fr-FR" altLang="fr-FR" sz="2800" b="1" dirty="0">
                <a:sym typeface="Wingdings 3" panose="05040102010807070707" pitchFamily="18" charset="2"/>
              </a:rPr>
              <a:t>Lésions</a:t>
            </a:r>
            <a:r>
              <a:rPr lang="en-US" altLang="fr-FR" sz="2800" b="1" dirty="0">
                <a:sym typeface="Wingdings 3" panose="05040102010807070707" pitchFamily="18" charset="2"/>
              </a:rPr>
              <a:t> </a:t>
            </a:r>
            <a:r>
              <a:rPr lang="en-US" altLang="fr-FR" sz="2800" b="1" dirty="0" err="1">
                <a:sym typeface="Wingdings 3" panose="05040102010807070707" pitchFamily="18" charset="2"/>
              </a:rPr>
              <a:t>diffusantes</a:t>
            </a:r>
            <a:r>
              <a:rPr lang="en-US" altLang="fr-FR" sz="2800" b="1" dirty="0">
                <a:sym typeface="Wingdings 3" panose="05040102010807070707" pitchFamily="18" charset="2"/>
              </a:rPr>
              <a:t> (</a:t>
            </a:r>
            <a:r>
              <a:rPr lang="fr-FR" altLang="fr-FR" sz="2800" b="1" dirty="0">
                <a:sym typeface="Wingdings 3" panose="05040102010807070707" pitchFamily="18" charset="2"/>
              </a:rPr>
              <a:t>œdème           </a:t>
            </a:r>
            <a:r>
              <a:rPr lang="en-US" altLang="fr-FR" sz="2800" b="1" dirty="0" err="1">
                <a:sym typeface="Wingdings 3" panose="05040102010807070707" pitchFamily="18" charset="2"/>
              </a:rPr>
              <a:t>maculaire</a:t>
            </a:r>
            <a:r>
              <a:rPr lang="en-US" altLang="fr-FR" sz="2800" b="1" dirty="0">
                <a:sym typeface="Wingdings 3" panose="05040102010807070707" pitchFamily="18" charset="2"/>
              </a:rPr>
              <a:t>)</a:t>
            </a:r>
          </a:p>
          <a:p>
            <a:pPr eaLnBrk="1" hangingPunct="1">
              <a:lnSpc>
                <a:spcPct val="200000"/>
              </a:lnSpc>
            </a:pPr>
            <a:r>
              <a:rPr lang="en-US" altLang="fr-FR" sz="2800" b="1" dirty="0" err="1">
                <a:sym typeface="Wingdings 3" panose="05040102010807070707" pitchFamily="18" charset="2"/>
              </a:rPr>
              <a:t>Territoires</a:t>
            </a:r>
            <a:r>
              <a:rPr lang="en-US" altLang="fr-FR" sz="2800" b="1" dirty="0">
                <a:sym typeface="Wingdings 3" panose="05040102010807070707" pitchFamily="18" charset="2"/>
              </a:rPr>
              <a:t> de non perfusion</a:t>
            </a:r>
          </a:p>
          <a:p>
            <a:pPr eaLnBrk="1" hangingPunct="1">
              <a:lnSpc>
                <a:spcPct val="200000"/>
              </a:lnSpc>
            </a:pPr>
            <a:r>
              <a:rPr lang="en-US" altLang="fr-FR" sz="2800" b="1" dirty="0" err="1">
                <a:sym typeface="Wingdings 3" panose="05040102010807070707" pitchFamily="18" charset="2"/>
              </a:rPr>
              <a:t>Néovaisseaux</a:t>
            </a:r>
            <a:endParaRPr lang="en-US" altLang="fr-FR" sz="2800" b="1" dirty="0"/>
          </a:p>
          <a:p>
            <a:pPr eaLnBrk="1" hangingPunct="1">
              <a:lnSpc>
                <a:spcPct val="160000"/>
              </a:lnSpc>
              <a:buFont typeface="Wingdings" panose="05000000000000000000" pitchFamily="2" charset="2"/>
              <a:buNone/>
            </a:pPr>
            <a:r>
              <a:rPr lang="fr-FR" altLang="fr-FR" sz="1800" b="1" i="1" dirty="0"/>
              <a:t>                  </a:t>
            </a:r>
            <a:endParaRPr lang="fr-FR" altLang="fr-FR" sz="2400" b="1" dirty="0"/>
          </a:p>
        </p:txBody>
      </p:sp>
      <p:pic>
        <p:nvPicPr>
          <p:cNvPr id="30724" name="Picture 5">
            <a:extLst>
              <a:ext uri="{FF2B5EF4-FFF2-40B4-BE49-F238E27FC236}">
                <a16:creationId xmlns:a16="http://schemas.microsoft.com/office/drawing/2014/main" id="{4CADEDEC-E886-48D7-8F5D-1FFC733453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5609" y="2326763"/>
            <a:ext cx="2744787" cy="167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5" name="Picture 11">
            <a:extLst>
              <a:ext uri="{FF2B5EF4-FFF2-40B4-BE49-F238E27FC236}">
                <a16:creationId xmlns:a16="http://schemas.microsoft.com/office/drawing/2014/main" id="{C5444EC1-88BD-457B-B4C6-68A9A7445F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383"/>
          <a:stretch>
            <a:fillRect/>
          </a:stretch>
        </p:blipFill>
        <p:spPr bwMode="auto">
          <a:xfrm>
            <a:off x="6155609" y="4032835"/>
            <a:ext cx="2744787" cy="215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wipe dir="r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58" name="Rectangle 2">
            <a:extLst>
              <a:ext uri="{FF2B5EF4-FFF2-40B4-BE49-F238E27FC236}">
                <a16:creationId xmlns:a16="http://schemas.microsoft.com/office/drawing/2014/main" id="{1CFD9735-BEF1-44B1-B222-8125A29A2A9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98525" y="369888"/>
            <a:ext cx="7861300" cy="884237"/>
          </a:xfrm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nl-NL" altLang="nl-NL" sz="4400" dirty="0">
                <a:solidFill>
                  <a:schemeClr val="accent1">
                    <a:satMod val="1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RETINOPATHIE DIABETIQUE </a:t>
            </a:r>
            <a:r>
              <a:rPr lang="nl-NL" altLang="nl-NL" sz="3600" cap="all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Examens </a:t>
            </a:r>
            <a:r>
              <a:rPr lang="fr-FR" altLang="nl-NL" sz="3600" cap="all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complémentaires</a:t>
            </a:r>
            <a:endParaRPr lang="fr-FR" sz="3600" cap="all" dirty="0">
              <a:solidFill>
                <a:srgbClr val="FFC000"/>
              </a:solidFill>
            </a:endParaRPr>
          </a:p>
        </p:txBody>
      </p:sp>
      <p:sp>
        <p:nvSpPr>
          <p:cNvPr id="30723" name="Rectangle 3">
            <a:extLst>
              <a:ext uri="{FF2B5EF4-FFF2-40B4-BE49-F238E27FC236}">
                <a16:creationId xmlns:a16="http://schemas.microsoft.com/office/drawing/2014/main" id="{9EC32CA1-7F11-4D37-B061-AC530BFD6D31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585762" y="1484784"/>
            <a:ext cx="7731968" cy="5105400"/>
          </a:xfrm>
        </p:spPr>
        <p:txBody>
          <a:bodyPr/>
          <a:lstStyle/>
          <a:p>
            <a:pPr algn="ctr" eaLnBrk="1" hangingPunct="1">
              <a:buFont typeface="Wingdings" panose="05000000000000000000" pitchFamily="2" charset="2"/>
              <a:buNone/>
            </a:pPr>
            <a:r>
              <a:rPr lang="fr-FR" altLang="fr-FR" sz="4000" b="1" dirty="0">
                <a:solidFill>
                  <a:srgbClr val="FF0000"/>
                </a:solidFill>
              </a:rPr>
              <a:t>Angiographie à la fluorescéine</a:t>
            </a:r>
          </a:p>
          <a:p>
            <a:pPr algn="ctr" eaLnBrk="1" hangingPunct="1">
              <a:buFont typeface="Wingdings" panose="05000000000000000000" pitchFamily="2" charset="2"/>
              <a:buNone/>
            </a:pPr>
            <a:r>
              <a:rPr lang="fr-FR" altLang="fr-FR" sz="4000" b="1" dirty="0">
                <a:solidFill>
                  <a:srgbClr val="FF0000"/>
                </a:solidFill>
              </a:rPr>
              <a:t>Grand champ</a:t>
            </a:r>
          </a:p>
          <a:p>
            <a:pPr eaLnBrk="1" hangingPunct="1">
              <a:lnSpc>
                <a:spcPct val="160000"/>
              </a:lnSpc>
              <a:buFont typeface="Wingdings" panose="05000000000000000000" pitchFamily="2" charset="2"/>
              <a:buNone/>
            </a:pPr>
            <a:r>
              <a:rPr lang="fr-FR" altLang="fr-FR" sz="1800" b="1" i="1" dirty="0"/>
              <a:t>                  </a:t>
            </a:r>
            <a:endParaRPr lang="fr-FR" altLang="fr-FR" sz="2400" b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8358BF4-49AA-4637-8091-CB1DE148715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88" t="12478" r="32675" b="12478"/>
          <a:stretch/>
        </p:blipFill>
        <p:spPr>
          <a:xfrm>
            <a:off x="323529" y="2852936"/>
            <a:ext cx="3918742" cy="383165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5E71038-03B3-4A4B-ABD4-6F76B411AEA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713" t="10768" r="38188"/>
          <a:stretch/>
        </p:blipFill>
        <p:spPr>
          <a:xfrm>
            <a:off x="4493199" y="2852936"/>
            <a:ext cx="4000680" cy="3737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9532020"/>
      </p:ext>
    </p:extLst>
  </p:cSld>
  <p:clrMapOvr>
    <a:masterClrMapping/>
  </p:clrMapOvr>
  <p:transition spd="med">
    <p:wipe dir="r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54" name="Rectangle 2">
            <a:extLst>
              <a:ext uri="{FF2B5EF4-FFF2-40B4-BE49-F238E27FC236}">
                <a16:creationId xmlns:a16="http://schemas.microsoft.com/office/drawing/2014/main" id="{ADBC0611-E7AD-4C94-B98C-675EFB7964A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71472" y="369888"/>
            <a:ext cx="8188353" cy="884237"/>
          </a:xfrm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nl-NL" altLang="nl-NL" sz="4400" dirty="0">
                <a:solidFill>
                  <a:schemeClr val="accent1">
                    <a:satMod val="1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RETINOPATHIE DIABETIQUE </a:t>
            </a:r>
            <a:r>
              <a:rPr lang="nl-NL" altLang="nl-NL" sz="4000" cap="all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Examens </a:t>
            </a:r>
            <a:r>
              <a:rPr lang="fr-FR" altLang="nl-NL" sz="4000" cap="all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complémentaires</a:t>
            </a:r>
            <a:endParaRPr lang="fr-FR" sz="4400" i="1" dirty="0">
              <a:solidFill>
                <a:srgbClr val="FF0000"/>
              </a:solidFill>
            </a:endParaRPr>
          </a:p>
        </p:txBody>
      </p:sp>
      <p:sp>
        <p:nvSpPr>
          <p:cNvPr id="32771" name="Rectangle 3">
            <a:extLst>
              <a:ext uri="{FF2B5EF4-FFF2-40B4-BE49-F238E27FC236}">
                <a16:creationId xmlns:a16="http://schemas.microsoft.com/office/drawing/2014/main" id="{BAD59994-D1AF-4FF5-84B6-0DD3CF3534D4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04800" y="1752600"/>
            <a:ext cx="8839200" cy="5105400"/>
          </a:xfrm>
        </p:spPr>
        <p:txBody>
          <a:bodyPr/>
          <a:lstStyle/>
          <a:p>
            <a:pPr eaLnBrk="1" hangingPunct="1">
              <a:lnSpc>
                <a:spcPct val="270000"/>
              </a:lnSpc>
            </a:pPr>
            <a:r>
              <a:rPr lang="en-US" altLang="fr-FR" sz="2400" b="1"/>
              <a:t>Vision des couleurs</a:t>
            </a:r>
          </a:p>
          <a:p>
            <a:pPr eaLnBrk="1" hangingPunct="1">
              <a:lnSpc>
                <a:spcPct val="270000"/>
              </a:lnSpc>
            </a:pPr>
            <a:r>
              <a:rPr lang="en-US" altLang="fr-FR" sz="2400" b="1"/>
              <a:t>Sensibilité aux  contrastes</a:t>
            </a:r>
          </a:p>
          <a:p>
            <a:pPr eaLnBrk="1" hangingPunct="1">
              <a:lnSpc>
                <a:spcPct val="270000"/>
              </a:lnSpc>
            </a:pPr>
            <a:r>
              <a:rPr lang="fr-FR" altLang="fr-FR" sz="2400" b="1"/>
              <a:t>Eléctrophysiologie</a:t>
            </a:r>
            <a:r>
              <a:rPr lang="en-US" altLang="fr-FR" sz="2400" b="1"/>
              <a:t>: ERG</a:t>
            </a:r>
          </a:p>
          <a:p>
            <a:pPr eaLnBrk="1" hangingPunct="1">
              <a:lnSpc>
                <a:spcPct val="270000"/>
              </a:lnSpc>
            </a:pPr>
            <a:r>
              <a:rPr lang="en-US" altLang="fr-FR" sz="2400" b="1"/>
              <a:t>Champ visuel</a:t>
            </a:r>
            <a:endParaRPr lang="fr-FR" altLang="fr-FR" sz="2400" b="1"/>
          </a:p>
        </p:txBody>
      </p:sp>
      <p:pic>
        <p:nvPicPr>
          <p:cNvPr id="32772" name="Picture 2">
            <a:extLst>
              <a:ext uri="{FF2B5EF4-FFF2-40B4-BE49-F238E27FC236}">
                <a16:creationId xmlns:a16="http://schemas.microsoft.com/office/drawing/2014/main" id="{91864BDA-8CA6-4625-B928-ED4C4C41F3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837" t="5960" b="55142"/>
          <a:stretch>
            <a:fillRect/>
          </a:stretch>
        </p:blipFill>
        <p:spPr bwMode="auto">
          <a:xfrm>
            <a:off x="6000750" y="1571625"/>
            <a:ext cx="2620963" cy="2249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3" name="Picture 5">
            <a:extLst>
              <a:ext uri="{FF2B5EF4-FFF2-40B4-BE49-F238E27FC236}">
                <a16:creationId xmlns:a16="http://schemas.microsoft.com/office/drawing/2014/main" id="{71AD237C-2C7D-45BC-85C7-E82346F921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-66000" contrast="8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101" t="9535" b="44473"/>
          <a:stretch>
            <a:fillRect/>
          </a:stretch>
        </p:blipFill>
        <p:spPr bwMode="auto">
          <a:xfrm>
            <a:off x="6000750" y="4000500"/>
            <a:ext cx="3005138" cy="2586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wipe dir="r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82" name="Rectangle 2">
            <a:extLst>
              <a:ext uri="{FF2B5EF4-FFF2-40B4-BE49-F238E27FC236}">
                <a16:creationId xmlns:a16="http://schemas.microsoft.com/office/drawing/2014/main" id="{0C863BD6-34C2-403F-9E27-E7F14B4A192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98525" y="369888"/>
            <a:ext cx="7861300" cy="884237"/>
          </a:xfrm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nl-NL" altLang="nl-NL" sz="4400" cap="all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RETINOPATHIE DIABETIQUE </a:t>
            </a:r>
            <a:r>
              <a:rPr lang="nl-NL" altLang="nl-NL" sz="4400" cap="all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Classification</a:t>
            </a:r>
            <a:endParaRPr lang="fr-FR" sz="4400" cap="all" dirty="0">
              <a:solidFill>
                <a:srgbClr val="FFC000"/>
              </a:solidFill>
            </a:endParaRPr>
          </a:p>
        </p:txBody>
      </p:sp>
      <p:sp>
        <p:nvSpPr>
          <p:cNvPr id="33795" name="Rectangle 3">
            <a:extLst>
              <a:ext uri="{FF2B5EF4-FFF2-40B4-BE49-F238E27FC236}">
                <a16:creationId xmlns:a16="http://schemas.microsoft.com/office/drawing/2014/main" id="{1878520F-BC6F-4B23-A161-F5887F08FE79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5496" y="1484784"/>
            <a:ext cx="8839200" cy="5105400"/>
          </a:xfrm>
          <a:gradFill rotWithShape="0">
            <a:gsLst>
              <a:gs pos="0">
                <a:srgbClr val="00007A"/>
              </a:gs>
              <a:gs pos="100000">
                <a:srgbClr val="000038"/>
              </a:gs>
            </a:gsLst>
            <a:path path="shape">
              <a:fillToRect l="50000" t="50000" r="50000" b="50000"/>
            </a:path>
          </a:gradFill>
        </p:spPr>
        <p:txBody>
          <a:bodyPr/>
          <a:lstStyle/>
          <a:p>
            <a:pPr marL="360000" indent="0" eaLnBrk="1" hangingPunct="1">
              <a:lnSpc>
                <a:spcPts val="8700"/>
              </a:lnSpc>
            </a:pPr>
            <a:r>
              <a:rPr lang="en-US" altLang="fr-FR" b="1" dirty="0">
                <a:solidFill>
                  <a:srgbClr val="FFFF00"/>
                </a:solidFill>
              </a:rPr>
              <a:t> Simple</a:t>
            </a:r>
          </a:p>
          <a:p>
            <a:pPr marL="360000" indent="0" eaLnBrk="1" hangingPunct="1">
              <a:lnSpc>
                <a:spcPts val="8700"/>
              </a:lnSpc>
            </a:pPr>
            <a:r>
              <a:rPr lang="fr-FR" altLang="fr-FR" b="1" dirty="0">
                <a:solidFill>
                  <a:srgbClr val="FFFF00"/>
                </a:solidFill>
              </a:rPr>
              <a:t> Standardisée</a:t>
            </a:r>
          </a:p>
          <a:p>
            <a:pPr marL="360000" indent="0" eaLnBrk="1" hangingPunct="1">
              <a:lnSpc>
                <a:spcPts val="8700"/>
              </a:lnSpc>
            </a:pPr>
            <a:r>
              <a:rPr lang="fr-FR" altLang="fr-FR" b="1" dirty="0">
                <a:solidFill>
                  <a:srgbClr val="FFFF00"/>
                </a:solidFill>
              </a:rPr>
              <a:t> Précise</a:t>
            </a:r>
          </a:p>
          <a:p>
            <a:pPr marL="360000" indent="0" eaLnBrk="1" hangingPunct="1">
              <a:lnSpc>
                <a:spcPts val="8700"/>
              </a:lnSpc>
            </a:pPr>
            <a:r>
              <a:rPr lang="en-US" altLang="fr-FR" b="1" dirty="0">
                <a:solidFill>
                  <a:srgbClr val="FFFF00"/>
                </a:solidFill>
              </a:rPr>
              <a:t> ETDRS, ALFEDIAM, AAO</a:t>
            </a:r>
          </a:p>
        </p:txBody>
      </p:sp>
      <p:pic>
        <p:nvPicPr>
          <p:cNvPr id="33796" name="Picture 3" descr="OMC">
            <a:extLst>
              <a:ext uri="{FF2B5EF4-FFF2-40B4-BE49-F238E27FC236}">
                <a16:creationId xmlns:a16="http://schemas.microsoft.com/office/drawing/2014/main" id="{7F0DFC06-09C4-4ACE-9898-733C61E77D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750" y="2643188"/>
            <a:ext cx="2011363" cy="2468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7" name="Picture 11">
            <a:extLst>
              <a:ext uri="{FF2B5EF4-FFF2-40B4-BE49-F238E27FC236}">
                <a16:creationId xmlns:a16="http://schemas.microsoft.com/office/drawing/2014/main" id="{EB7747A8-317C-4AE9-93BC-BA4670EAC4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272"/>
          <a:stretch>
            <a:fillRect/>
          </a:stretch>
        </p:blipFill>
        <p:spPr bwMode="auto">
          <a:xfrm>
            <a:off x="5929313" y="2786063"/>
            <a:ext cx="2978150" cy="2071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wipe dir="r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330" name="Rectangle 2">
            <a:extLst>
              <a:ext uri="{FF2B5EF4-FFF2-40B4-BE49-F238E27FC236}">
                <a16:creationId xmlns:a16="http://schemas.microsoft.com/office/drawing/2014/main" id="{01E376E5-DD14-4C5F-851C-843C4F85B48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98525" y="243681"/>
            <a:ext cx="7861300" cy="884237"/>
          </a:xfrm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noAutofit/>
          </a:bodyPr>
          <a:lstStyle/>
          <a:p>
            <a:pPr algn="ctr" eaLnBrk="1" hangingPunct="1">
              <a:defRPr/>
            </a:pPr>
            <a:r>
              <a:rPr lang="nl-NL" altLang="nl-NL" sz="40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RETINOPATHIE DIABETIQUE </a:t>
            </a:r>
            <a:r>
              <a:rPr lang="nl-NL" altLang="nl-NL" sz="40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Classification de la RD </a:t>
            </a:r>
            <a:endParaRPr lang="fr-FR" altLang="fr-FR" sz="4000" b="1" i="1" dirty="0">
              <a:solidFill>
                <a:srgbClr val="FF0000"/>
              </a:solidFill>
            </a:endParaRPr>
          </a:p>
        </p:txBody>
      </p:sp>
      <p:sp>
        <p:nvSpPr>
          <p:cNvPr id="34819" name="Rectangle 3">
            <a:extLst>
              <a:ext uri="{FF2B5EF4-FFF2-40B4-BE49-F238E27FC236}">
                <a16:creationId xmlns:a16="http://schemas.microsoft.com/office/drawing/2014/main" id="{2573687F-2AFE-493A-A2FB-09A89C0E5E3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04800" y="1752600"/>
            <a:ext cx="8839200" cy="5105400"/>
          </a:xfrm>
          <a:gradFill rotWithShape="0">
            <a:gsLst>
              <a:gs pos="0">
                <a:srgbClr val="00007A"/>
              </a:gs>
              <a:gs pos="100000">
                <a:srgbClr val="000038"/>
              </a:gs>
            </a:gsLst>
            <a:path path="shape">
              <a:fillToRect l="50000" t="50000" r="50000" b="50000"/>
            </a:path>
          </a:gradFill>
        </p:spPr>
        <p:txBody>
          <a:bodyPr/>
          <a:lstStyle/>
          <a:p>
            <a:pPr eaLnBrk="1" hangingPunct="1"/>
            <a:r>
              <a:rPr lang="fr-FR" altLang="fr-FR" sz="2800" b="1" dirty="0">
                <a:solidFill>
                  <a:srgbClr val="FFFF00"/>
                </a:solidFill>
              </a:rPr>
              <a:t>Absence de RD</a:t>
            </a:r>
          </a:p>
        </p:txBody>
      </p:sp>
      <p:pic>
        <p:nvPicPr>
          <p:cNvPr id="34820" name="Picture 6">
            <a:extLst>
              <a:ext uri="{FF2B5EF4-FFF2-40B4-BE49-F238E27FC236}">
                <a16:creationId xmlns:a16="http://schemas.microsoft.com/office/drawing/2014/main" id="{05FCA5DC-2A1E-44C6-8D0B-E85964B395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2484438"/>
            <a:ext cx="4724400" cy="3306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wipe dir="r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Rectangle 2">
            <a:extLst>
              <a:ext uri="{FF2B5EF4-FFF2-40B4-BE49-F238E27FC236}">
                <a16:creationId xmlns:a16="http://schemas.microsoft.com/office/drawing/2014/main" id="{BC028378-3D1C-479F-8657-FFB82A6E957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98525" y="260648"/>
            <a:ext cx="7861300" cy="884237"/>
          </a:xfrm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noAutofit/>
          </a:bodyPr>
          <a:lstStyle/>
          <a:p>
            <a:pPr algn="ctr" eaLnBrk="1" hangingPunct="1">
              <a:defRPr/>
            </a:pPr>
            <a:r>
              <a:rPr lang="nl-NL" altLang="nl-NL" sz="40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RETINOPATHIE DIABETIQUE </a:t>
            </a:r>
            <a:r>
              <a:rPr lang="nl-NL" altLang="nl-NL" sz="40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Classification de la RD </a:t>
            </a:r>
            <a:endParaRPr lang="fr-FR" altLang="fr-FR" sz="4000" b="1" i="1" dirty="0">
              <a:solidFill>
                <a:srgbClr val="FF0000"/>
              </a:solidFill>
            </a:endParaRPr>
          </a:p>
        </p:txBody>
      </p:sp>
      <p:sp>
        <p:nvSpPr>
          <p:cNvPr id="35843" name="Rectangle 3">
            <a:extLst>
              <a:ext uri="{FF2B5EF4-FFF2-40B4-BE49-F238E27FC236}">
                <a16:creationId xmlns:a16="http://schemas.microsoft.com/office/drawing/2014/main" id="{10446692-15E9-4DDF-BCF4-5AFEAB9AC25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04800" y="1752600"/>
            <a:ext cx="8839200" cy="5105400"/>
          </a:xfrm>
          <a:gradFill rotWithShape="0">
            <a:gsLst>
              <a:gs pos="0">
                <a:srgbClr val="00007A"/>
              </a:gs>
              <a:gs pos="100000">
                <a:srgbClr val="000038"/>
              </a:gs>
            </a:gsLst>
            <a:path path="shape">
              <a:fillToRect l="50000" t="50000" r="50000" b="50000"/>
            </a:path>
          </a:gradFill>
        </p:spPr>
        <p:txBody>
          <a:bodyPr/>
          <a:lstStyle/>
          <a:p>
            <a:pPr eaLnBrk="1" hangingPunct="1"/>
            <a:r>
              <a:rPr lang="fr-FR" altLang="fr-FR" sz="2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Absence de RD</a:t>
            </a:r>
          </a:p>
          <a:p>
            <a:pPr eaLnBrk="1" hangingPunct="1"/>
            <a:r>
              <a:rPr lang="fr-FR" altLang="fr-FR" sz="2800" b="1" dirty="0">
                <a:solidFill>
                  <a:srgbClr val="FFFF00"/>
                </a:solidFill>
              </a:rPr>
              <a:t>RD non proliférante ( RDNP) </a:t>
            </a:r>
          </a:p>
          <a:p>
            <a:pPr eaLnBrk="1" hangingPunct="1">
              <a:lnSpc>
                <a:spcPct val="130000"/>
              </a:lnSpc>
              <a:buFont typeface="Wingdings" panose="05000000000000000000" pitchFamily="2" charset="2"/>
              <a:buNone/>
            </a:pPr>
            <a:r>
              <a:rPr lang="fr-FR" altLang="fr-FR" sz="2800" b="1" dirty="0">
                <a:solidFill>
                  <a:srgbClr val="FFFF00"/>
                </a:solidFill>
              </a:rPr>
              <a:t>         </a:t>
            </a:r>
          </a:p>
          <a:p>
            <a:pPr eaLnBrk="1" hangingPunct="1">
              <a:lnSpc>
                <a:spcPct val="130000"/>
              </a:lnSpc>
              <a:buFont typeface="Wingdings" panose="05000000000000000000" pitchFamily="2" charset="2"/>
              <a:buNone/>
            </a:pPr>
            <a:endParaRPr lang="fr-FR" altLang="fr-FR" sz="2800" b="1" dirty="0">
              <a:solidFill>
                <a:srgbClr val="FFFF00"/>
              </a:solidFill>
            </a:endParaRPr>
          </a:p>
          <a:p>
            <a:pPr eaLnBrk="1" hangingPunct="1">
              <a:lnSpc>
                <a:spcPct val="130000"/>
              </a:lnSpc>
              <a:buFont typeface="Wingdings" panose="05000000000000000000" pitchFamily="2" charset="2"/>
              <a:buNone/>
            </a:pPr>
            <a:endParaRPr lang="fr-FR" altLang="fr-FR" sz="2800" b="1" dirty="0">
              <a:solidFill>
                <a:srgbClr val="FFFF00"/>
              </a:solidFill>
            </a:endParaRPr>
          </a:p>
          <a:p>
            <a:pPr eaLnBrk="1" hangingPunct="1">
              <a:lnSpc>
                <a:spcPct val="130000"/>
              </a:lnSpc>
              <a:buFont typeface="Wingdings" panose="05000000000000000000" pitchFamily="2" charset="2"/>
              <a:buNone/>
            </a:pPr>
            <a:r>
              <a:rPr lang="fr-FR" altLang="fr-FR" sz="2800" b="1" dirty="0">
                <a:solidFill>
                  <a:srgbClr val="FFFF00"/>
                </a:solidFill>
              </a:rPr>
              <a:t>       </a:t>
            </a:r>
          </a:p>
          <a:p>
            <a:pPr eaLnBrk="1" hangingPunct="1">
              <a:lnSpc>
                <a:spcPct val="130000"/>
              </a:lnSpc>
              <a:buFont typeface="Wingdings" panose="05000000000000000000" pitchFamily="2" charset="2"/>
              <a:buNone/>
            </a:pPr>
            <a:endParaRPr lang="fr-FR" altLang="fr-FR" sz="2800" b="1" dirty="0">
              <a:solidFill>
                <a:srgbClr val="FFFF00"/>
              </a:solidFill>
            </a:endParaRPr>
          </a:p>
          <a:p>
            <a:pPr eaLnBrk="1" hangingPunct="1">
              <a:lnSpc>
                <a:spcPct val="130000"/>
              </a:lnSpc>
              <a:buFont typeface="Wingdings" panose="05000000000000000000" pitchFamily="2" charset="2"/>
              <a:buNone/>
            </a:pPr>
            <a:r>
              <a:rPr lang="fr-FR" altLang="fr-FR" sz="2800" b="1" dirty="0">
                <a:solidFill>
                  <a:srgbClr val="FFFF00"/>
                </a:solidFill>
              </a:rPr>
              <a:t>       RDNP Minime                      RDNP Modérée</a:t>
            </a:r>
          </a:p>
        </p:txBody>
      </p:sp>
      <p:pic>
        <p:nvPicPr>
          <p:cNvPr id="35844" name="Picture 13">
            <a:extLst>
              <a:ext uri="{FF2B5EF4-FFF2-40B4-BE49-F238E27FC236}">
                <a16:creationId xmlns:a16="http://schemas.microsoft.com/office/drawing/2014/main" id="{879540DF-0C7E-42A2-ACA1-C067360468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650" y="2819400"/>
            <a:ext cx="7877175" cy="3162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wipe dir="r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402" name="Rectangle 2">
            <a:extLst>
              <a:ext uri="{FF2B5EF4-FFF2-40B4-BE49-F238E27FC236}">
                <a16:creationId xmlns:a16="http://schemas.microsoft.com/office/drawing/2014/main" id="{4A3A9659-6E55-42A3-A197-E3941370084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93750" y="260648"/>
            <a:ext cx="7861300" cy="884237"/>
          </a:xfrm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nl-NL" altLang="nl-NL" sz="44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RETINOPATHIE DIABETIQUE </a:t>
            </a:r>
            <a:r>
              <a:rPr lang="nl-NL" altLang="nl-NL" sz="44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Classification de la RD </a:t>
            </a:r>
            <a:endParaRPr lang="fr-FR" altLang="fr-FR" sz="3600" b="1" i="1" dirty="0">
              <a:solidFill>
                <a:srgbClr val="FF0000"/>
              </a:solidFill>
            </a:endParaRPr>
          </a:p>
        </p:txBody>
      </p:sp>
      <p:sp>
        <p:nvSpPr>
          <p:cNvPr id="36867" name="Rectangle 3">
            <a:extLst>
              <a:ext uri="{FF2B5EF4-FFF2-40B4-BE49-F238E27FC236}">
                <a16:creationId xmlns:a16="http://schemas.microsoft.com/office/drawing/2014/main" id="{5A1D8A65-847E-4793-8D40-F155DC39634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79512" y="1707976"/>
            <a:ext cx="8839200" cy="5105400"/>
          </a:xfrm>
          <a:gradFill rotWithShape="0">
            <a:gsLst>
              <a:gs pos="0">
                <a:srgbClr val="00007A"/>
              </a:gs>
              <a:gs pos="100000">
                <a:srgbClr val="000038"/>
              </a:gs>
            </a:gsLst>
            <a:path path="shape">
              <a:fillToRect l="50000" t="50000" r="50000" b="50000"/>
            </a:path>
          </a:gradFill>
        </p:spPr>
        <p:txBody>
          <a:bodyPr/>
          <a:lstStyle/>
          <a:p>
            <a:pPr eaLnBrk="1" hangingPunct="1">
              <a:lnSpc>
                <a:spcPct val="150000"/>
              </a:lnSpc>
            </a:pPr>
            <a:r>
              <a:rPr lang="fr-FR" altLang="fr-FR" sz="2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Absence de RD</a:t>
            </a:r>
          </a:p>
          <a:p>
            <a:pPr eaLnBrk="1" hangingPunct="1"/>
            <a:r>
              <a:rPr lang="fr-FR" altLang="fr-FR" sz="2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RD non proliférante ( RDNP) </a:t>
            </a:r>
          </a:p>
          <a:p>
            <a:pPr eaLnBrk="1" hangingPunct="1">
              <a:lnSpc>
                <a:spcPct val="90000"/>
              </a:lnSpc>
            </a:pPr>
            <a:r>
              <a:rPr lang="fr-FR" altLang="fr-FR" sz="2800" b="1" dirty="0">
                <a:solidFill>
                  <a:srgbClr val="FFFF00"/>
                </a:solidFill>
              </a:rPr>
              <a:t>RD </a:t>
            </a:r>
            <a:r>
              <a:rPr lang="fr-FR" altLang="fr-FR" sz="2800" b="1" dirty="0" err="1">
                <a:solidFill>
                  <a:srgbClr val="FFFF00"/>
                </a:solidFill>
              </a:rPr>
              <a:t>préproliférante</a:t>
            </a:r>
            <a:r>
              <a:rPr lang="fr-FR" altLang="fr-FR" sz="2800" b="1" dirty="0">
                <a:solidFill>
                  <a:srgbClr val="FFFF00"/>
                </a:solidFill>
              </a:rPr>
              <a:t> (RDNP sévère)</a:t>
            </a:r>
          </a:p>
          <a:p>
            <a:pPr eaLnBrk="1" hangingPunct="1"/>
            <a:endParaRPr lang="fr-FR" altLang="fr-FR" sz="2800" b="1" dirty="0"/>
          </a:p>
        </p:txBody>
      </p:sp>
      <p:pic>
        <p:nvPicPr>
          <p:cNvPr id="36868" name="Picture 9">
            <a:extLst>
              <a:ext uri="{FF2B5EF4-FFF2-40B4-BE49-F238E27FC236}">
                <a16:creationId xmlns:a16="http://schemas.microsoft.com/office/drawing/2014/main" id="{34572B9D-6D55-44C0-9461-DF0715A063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0788" y="1849363"/>
            <a:ext cx="2933700" cy="2371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869" name="Picture 11">
            <a:extLst>
              <a:ext uri="{FF2B5EF4-FFF2-40B4-BE49-F238E27FC236}">
                <a16:creationId xmlns:a16="http://schemas.microsoft.com/office/drawing/2014/main" id="{2C1D5E06-17E6-41FF-91E5-076554C065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525" y="4293096"/>
            <a:ext cx="7877175" cy="2505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wipe dir="r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C72B23EB-5FB5-4A8B-A2DB-67A3627DD6E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4800" y="266700"/>
            <a:ext cx="8610600" cy="1104900"/>
          </a:xfrm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nl-NL" altLang="nl-NL" sz="4400" dirty="0">
                <a:solidFill>
                  <a:schemeClr val="accent1">
                    <a:satMod val="1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RETINOPATHIE DIABETIQUE:    DEPISTAGE ET SURVEILLANCE</a:t>
            </a:r>
            <a:endParaRPr lang="nl-NL" altLang="nl-NL" sz="3600" dirty="0">
              <a:solidFill>
                <a:schemeClr val="accent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5123" name="Rectangle 3">
            <a:extLst>
              <a:ext uri="{FF2B5EF4-FFF2-40B4-BE49-F238E27FC236}">
                <a16:creationId xmlns:a16="http://schemas.microsoft.com/office/drawing/2014/main" id="{250087C7-AB6A-439C-8B9B-D30473C76184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07504" y="1216496"/>
            <a:ext cx="7410450" cy="4876800"/>
          </a:xfrm>
        </p:spPr>
        <p:txBody>
          <a:bodyPr rtlCol="0">
            <a:normAutofit fontScale="92500" lnSpcReduction="10000"/>
          </a:bodyPr>
          <a:lstStyle/>
          <a:p>
            <a:pPr marL="996696" lvl="2" eaLnBrk="1" fontAlgn="auto" hangingPunct="1">
              <a:lnSpc>
                <a:spcPct val="200000"/>
              </a:lnSpc>
              <a:spcAft>
                <a:spcPts val="0"/>
              </a:spcAft>
              <a:buClr>
                <a:schemeClr val="accent3"/>
              </a:buClr>
              <a:buFont typeface="Wingdings" pitchFamily="2" charset="2"/>
              <a:buNone/>
              <a:defRPr/>
            </a:pPr>
            <a:r>
              <a:rPr lang="nl-NL" altLang="nl-NL" sz="4000" b="1" cap="all" dirty="0">
                <a:solidFill>
                  <a:srgbClr val="000099"/>
                </a:solidFill>
              </a:rPr>
              <a:t>           </a:t>
            </a:r>
            <a:r>
              <a:rPr lang="fr-FR" altLang="nl-NL" sz="4000" b="1" cap="all" dirty="0">
                <a:solidFill>
                  <a:srgbClr val="000099"/>
                </a:solidFill>
              </a:rPr>
              <a:t>Introduction</a:t>
            </a:r>
          </a:p>
          <a:p>
            <a:pPr marL="438912" indent="-320040" eaLnBrk="1" fontAlgn="auto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ct val="120000"/>
              <a:buFont typeface="Wingdings" pitchFamily="2" charset="2"/>
              <a:buChar char="§"/>
              <a:defRPr/>
            </a:pPr>
            <a:r>
              <a:rPr lang="fr-FR" altLang="nl-NL" sz="2800" b="1" dirty="0">
                <a:solidFill>
                  <a:srgbClr val="FF0000"/>
                </a:solidFill>
              </a:rPr>
              <a:t>Problème de santé publique </a:t>
            </a:r>
            <a:r>
              <a:rPr lang="fr-FR" altLang="nl-NL" sz="2800" b="1" dirty="0"/>
              <a:t>important </a:t>
            </a:r>
          </a:p>
          <a:p>
            <a:pPr marL="438912" indent="-320040" eaLnBrk="1" fontAlgn="auto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ct val="120000"/>
              <a:buFont typeface="Wingdings" pitchFamily="2" charset="2"/>
              <a:buChar char="§"/>
              <a:defRPr/>
            </a:pPr>
            <a:r>
              <a:rPr lang="fr-FR" altLang="nl-NL" sz="2800" b="1" dirty="0">
                <a:solidFill>
                  <a:srgbClr val="FF0000"/>
                </a:solidFill>
              </a:rPr>
              <a:t>Impact socioéconomique </a:t>
            </a:r>
            <a:r>
              <a:rPr lang="fr-FR" altLang="nl-NL" sz="2800" b="1" dirty="0"/>
              <a:t>majeur</a:t>
            </a:r>
          </a:p>
          <a:p>
            <a:pPr marL="438912" indent="-320040" eaLnBrk="1" fontAlgn="auto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ct val="120000"/>
              <a:buFont typeface="Wingdings" pitchFamily="2" charset="2"/>
              <a:buChar char="§"/>
              <a:defRPr/>
            </a:pPr>
            <a:r>
              <a:rPr lang="fr-FR" altLang="nl-NL" sz="2800" b="1" dirty="0">
                <a:solidFill>
                  <a:srgbClr val="FF0000"/>
                </a:solidFill>
              </a:rPr>
              <a:t>Importance du dépistage précoce </a:t>
            </a:r>
            <a:r>
              <a:rPr lang="fr-FR" altLang="nl-NL" sz="2800" b="1" dirty="0"/>
              <a:t>et de la surveillance pour améliorer le pronostic</a:t>
            </a:r>
          </a:p>
          <a:p>
            <a:pPr marL="438912" indent="-320040" eaLnBrk="1" fontAlgn="auto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ct val="120000"/>
              <a:buFont typeface="Wingdings" pitchFamily="2" charset="2"/>
              <a:buChar char="§"/>
              <a:defRPr/>
            </a:pPr>
            <a:r>
              <a:rPr lang="fr-FR" altLang="nl-NL" sz="2800" b="1" dirty="0">
                <a:solidFill>
                  <a:srgbClr val="FF0000"/>
                </a:solidFill>
              </a:rPr>
              <a:t>Progrès imagerie et traitement +++</a:t>
            </a:r>
            <a:endParaRPr lang="nl-NL" altLang="nl-NL" sz="2800" b="1" dirty="0">
              <a:solidFill>
                <a:srgbClr val="FF0000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1AEB03B-0DED-4451-8215-7B6394FA4A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8184" y="1700808"/>
            <a:ext cx="2708340" cy="1872208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426" name="Rectangle 2">
            <a:extLst>
              <a:ext uri="{FF2B5EF4-FFF2-40B4-BE49-F238E27FC236}">
                <a16:creationId xmlns:a16="http://schemas.microsoft.com/office/drawing/2014/main" id="{651A1D20-EEAB-47EE-BDDC-72E490C4428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98525" y="230188"/>
            <a:ext cx="7861300" cy="884237"/>
          </a:xfrm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nl-NL" altLang="nl-NL" sz="44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RETINOPATHIE DIABETIQUE </a:t>
            </a:r>
            <a:r>
              <a:rPr lang="nl-NL" altLang="nl-NL" sz="44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Classification de la RD </a:t>
            </a:r>
            <a:endParaRPr lang="fr-FR" altLang="fr-FR" sz="3600" b="1" i="1" dirty="0">
              <a:solidFill>
                <a:srgbClr val="FF0000"/>
              </a:solidFill>
            </a:endParaRPr>
          </a:p>
        </p:txBody>
      </p:sp>
      <p:sp>
        <p:nvSpPr>
          <p:cNvPr id="37891" name="Rectangle 3">
            <a:extLst>
              <a:ext uri="{FF2B5EF4-FFF2-40B4-BE49-F238E27FC236}">
                <a16:creationId xmlns:a16="http://schemas.microsoft.com/office/drawing/2014/main" id="{3E2864C8-CFC5-4F44-A8C5-8AF8C272FC3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04800" y="1752600"/>
            <a:ext cx="8839200" cy="5105400"/>
          </a:xfrm>
          <a:gradFill rotWithShape="0">
            <a:gsLst>
              <a:gs pos="0">
                <a:srgbClr val="00007A"/>
              </a:gs>
              <a:gs pos="100000">
                <a:srgbClr val="000038"/>
              </a:gs>
            </a:gsLst>
            <a:path path="shape">
              <a:fillToRect l="50000" t="50000" r="50000" b="50000"/>
            </a:path>
          </a:gradFill>
        </p:spPr>
        <p:txBody>
          <a:bodyPr/>
          <a:lstStyle/>
          <a:p>
            <a:pPr eaLnBrk="1" hangingPunct="1">
              <a:lnSpc>
                <a:spcPct val="160000"/>
              </a:lnSpc>
            </a:pPr>
            <a:r>
              <a:rPr lang="fr-FR" altLang="fr-FR" sz="2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Absence de RD</a:t>
            </a:r>
          </a:p>
          <a:p>
            <a:pPr eaLnBrk="1" hangingPunct="1">
              <a:lnSpc>
                <a:spcPct val="70000"/>
              </a:lnSpc>
            </a:pPr>
            <a:r>
              <a:rPr lang="fr-FR" altLang="fr-FR" sz="2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RD non proliférante ( RDNP) </a:t>
            </a:r>
          </a:p>
          <a:p>
            <a:pPr eaLnBrk="1" hangingPunct="1">
              <a:lnSpc>
                <a:spcPct val="70000"/>
              </a:lnSpc>
            </a:pPr>
            <a:r>
              <a:rPr lang="fr-FR" altLang="fr-FR" sz="2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RD </a:t>
            </a:r>
            <a:r>
              <a:rPr lang="fr-FR" altLang="fr-FR" sz="28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préproliférante</a:t>
            </a:r>
            <a:endParaRPr lang="fr-FR" altLang="fr-FR" sz="28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eaLnBrk="1" hangingPunct="1">
              <a:lnSpc>
                <a:spcPct val="180000"/>
              </a:lnSpc>
            </a:pPr>
            <a:r>
              <a:rPr lang="fr-FR" altLang="fr-FR" sz="2800" b="1" dirty="0">
                <a:solidFill>
                  <a:srgbClr val="FFFF00"/>
                </a:solidFill>
              </a:rPr>
              <a:t>RD proliférante ( RDP)</a:t>
            </a:r>
          </a:p>
          <a:p>
            <a:pPr eaLnBrk="1" hangingPunct="1">
              <a:lnSpc>
                <a:spcPct val="70000"/>
              </a:lnSpc>
              <a:buFont typeface="Wingdings" panose="05000000000000000000" pitchFamily="2" charset="2"/>
              <a:buNone/>
            </a:pPr>
            <a:r>
              <a:rPr lang="fr-FR" altLang="fr-FR" sz="2800" b="1" dirty="0">
                <a:solidFill>
                  <a:srgbClr val="FFFF00"/>
                </a:solidFill>
              </a:rPr>
              <a:t>   - Minime</a:t>
            </a:r>
          </a:p>
          <a:p>
            <a:pPr eaLnBrk="1" hangingPunct="1">
              <a:lnSpc>
                <a:spcPct val="70000"/>
              </a:lnSpc>
              <a:buFont typeface="Wingdings" panose="05000000000000000000" pitchFamily="2" charset="2"/>
              <a:buNone/>
            </a:pPr>
            <a:r>
              <a:rPr lang="fr-FR" altLang="fr-FR" sz="2800" b="1" dirty="0">
                <a:solidFill>
                  <a:srgbClr val="FFFF00"/>
                </a:solidFill>
              </a:rPr>
              <a:t>   - Modérée</a:t>
            </a:r>
          </a:p>
          <a:p>
            <a:pPr eaLnBrk="1" hangingPunct="1">
              <a:lnSpc>
                <a:spcPct val="70000"/>
              </a:lnSpc>
              <a:buFont typeface="Wingdings" panose="05000000000000000000" pitchFamily="2" charset="2"/>
              <a:buNone/>
            </a:pPr>
            <a:r>
              <a:rPr lang="fr-FR" altLang="fr-FR" sz="2800" b="1" dirty="0">
                <a:solidFill>
                  <a:srgbClr val="FFFF00"/>
                </a:solidFill>
              </a:rPr>
              <a:t>   - Sévère</a:t>
            </a:r>
          </a:p>
          <a:p>
            <a:pPr eaLnBrk="1" hangingPunct="1">
              <a:lnSpc>
                <a:spcPct val="70000"/>
              </a:lnSpc>
              <a:buFont typeface="Wingdings" panose="05000000000000000000" pitchFamily="2" charset="2"/>
              <a:buNone/>
            </a:pPr>
            <a:r>
              <a:rPr lang="fr-FR" altLang="fr-FR" sz="2800" b="1" dirty="0">
                <a:solidFill>
                  <a:srgbClr val="FFFF00"/>
                </a:solidFill>
              </a:rPr>
              <a:t>   </a:t>
            </a:r>
            <a:endParaRPr lang="en-US" altLang="fr-FR" sz="2800" b="1" dirty="0">
              <a:solidFill>
                <a:srgbClr val="FFFF00"/>
              </a:solidFill>
            </a:endParaRPr>
          </a:p>
        </p:txBody>
      </p:sp>
      <p:pic>
        <p:nvPicPr>
          <p:cNvPr id="37892" name="Picture 9">
            <a:extLst>
              <a:ext uri="{FF2B5EF4-FFF2-40B4-BE49-F238E27FC236}">
                <a16:creationId xmlns:a16="http://schemas.microsoft.com/office/drawing/2014/main" id="{7A65AC8B-EDDC-47EA-AF70-B555D5113B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4725" y="1752600"/>
            <a:ext cx="30480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893" name="Picture 11">
            <a:extLst>
              <a:ext uri="{FF2B5EF4-FFF2-40B4-BE49-F238E27FC236}">
                <a16:creationId xmlns:a16="http://schemas.microsoft.com/office/drawing/2014/main" id="{3F702093-51ED-4F54-BFDA-6F2FD27B72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0500" y="4524375"/>
            <a:ext cx="6372225" cy="2333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wipe dir="r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546" name="Rectangle 2">
            <a:extLst>
              <a:ext uri="{FF2B5EF4-FFF2-40B4-BE49-F238E27FC236}">
                <a16:creationId xmlns:a16="http://schemas.microsoft.com/office/drawing/2014/main" id="{310E0F11-3E3A-49FF-B883-D14A1224962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98525" y="260648"/>
            <a:ext cx="7861300" cy="884237"/>
          </a:xfrm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noAutofit/>
          </a:bodyPr>
          <a:lstStyle/>
          <a:p>
            <a:pPr algn="ctr" eaLnBrk="1" hangingPunct="1">
              <a:defRPr/>
            </a:pPr>
            <a:r>
              <a:rPr lang="nl-NL" altLang="nl-NL" sz="40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RETINOPATHIE DIABETIQUE </a:t>
            </a:r>
            <a:r>
              <a:rPr lang="nl-NL" altLang="nl-NL" sz="40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Classification de la RD </a:t>
            </a:r>
            <a:endParaRPr lang="fr-FR" altLang="fr-FR" sz="4000" b="1" i="1" dirty="0">
              <a:solidFill>
                <a:srgbClr val="FF0000"/>
              </a:solidFill>
            </a:endParaRPr>
          </a:p>
        </p:txBody>
      </p:sp>
      <p:sp>
        <p:nvSpPr>
          <p:cNvPr id="38915" name="Rectangle 3">
            <a:extLst>
              <a:ext uri="{FF2B5EF4-FFF2-40B4-BE49-F238E27FC236}">
                <a16:creationId xmlns:a16="http://schemas.microsoft.com/office/drawing/2014/main" id="{15A9548B-60BB-40F9-838C-09923F4ECB4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04800" y="1752600"/>
            <a:ext cx="8839200" cy="5105400"/>
          </a:xfrm>
          <a:gradFill rotWithShape="0">
            <a:gsLst>
              <a:gs pos="0">
                <a:srgbClr val="00007A"/>
              </a:gs>
              <a:gs pos="100000">
                <a:srgbClr val="000038"/>
              </a:gs>
            </a:gsLst>
            <a:path path="shape">
              <a:fillToRect l="50000" t="50000" r="50000" b="50000"/>
            </a:path>
          </a:gradFill>
        </p:spPr>
        <p:txBody>
          <a:bodyPr/>
          <a:lstStyle/>
          <a:p>
            <a:pPr eaLnBrk="1" hangingPunct="1">
              <a:lnSpc>
                <a:spcPts val="4400"/>
              </a:lnSpc>
            </a:pPr>
            <a:r>
              <a:rPr lang="fr-FR" altLang="fr-FR" sz="2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Absence de RD</a:t>
            </a:r>
          </a:p>
          <a:p>
            <a:pPr eaLnBrk="1" hangingPunct="1">
              <a:lnSpc>
                <a:spcPts val="4400"/>
              </a:lnSpc>
            </a:pPr>
            <a:r>
              <a:rPr lang="fr-FR" altLang="fr-FR" sz="2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RD non proliférante ( RDNP) </a:t>
            </a:r>
          </a:p>
          <a:p>
            <a:pPr eaLnBrk="1" hangingPunct="1">
              <a:lnSpc>
                <a:spcPts val="4400"/>
              </a:lnSpc>
            </a:pPr>
            <a:r>
              <a:rPr lang="fr-FR" altLang="fr-FR" sz="2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RD </a:t>
            </a:r>
            <a:r>
              <a:rPr lang="fr-FR" altLang="fr-FR" sz="28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préproliférante</a:t>
            </a:r>
            <a:endParaRPr lang="fr-FR" altLang="fr-FR" sz="28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eaLnBrk="1" hangingPunct="1">
              <a:lnSpc>
                <a:spcPts val="4400"/>
              </a:lnSpc>
            </a:pPr>
            <a:r>
              <a:rPr lang="fr-FR" altLang="fr-FR" sz="2800" b="1" dirty="0">
                <a:solidFill>
                  <a:srgbClr val="FFFF00"/>
                </a:solidFill>
              </a:rPr>
              <a:t>RD proliférante ( RDP)</a:t>
            </a:r>
          </a:p>
          <a:p>
            <a:pPr eaLnBrk="1" hangingPunct="1">
              <a:lnSpc>
                <a:spcPts val="4400"/>
              </a:lnSpc>
              <a:buFont typeface="Wingdings" panose="05000000000000000000" pitchFamily="2" charset="2"/>
              <a:buNone/>
            </a:pPr>
            <a:r>
              <a:rPr lang="fr-FR" altLang="fr-FR" sz="2800" b="1" dirty="0">
                <a:solidFill>
                  <a:srgbClr val="FFFF00"/>
                </a:solidFill>
              </a:rPr>
              <a:t>   </a:t>
            </a:r>
            <a:r>
              <a:rPr lang="fr-FR" altLang="fr-FR" sz="2800" b="1" dirty="0">
                <a:solidFill>
                  <a:schemeClr val="bg2"/>
                </a:solidFill>
              </a:rPr>
              <a:t>- Minime</a:t>
            </a:r>
          </a:p>
          <a:p>
            <a:pPr eaLnBrk="1" hangingPunct="1">
              <a:lnSpc>
                <a:spcPts val="4400"/>
              </a:lnSpc>
              <a:buFont typeface="Wingdings" panose="05000000000000000000" pitchFamily="2" charset="2"/>
              <a:buNone/>
            </a:pPr>
            <a:r>
              <a:rPr lang="fr-FR" altLang="fr-FR" sz="2800" b="1" dirty="0">
                <a:solidFill>
                  <a:schemeClr val="bg2"/>
                </a:solidFill>
              </a:rPr>
              <a:t>   - Modérée</a:t>
            </a:r>
          </a:p>
          <a:p>
            <a:pPr eaLnBrk="1" hangingPunct="1">
              <a:lnSpc>
                <a:spcPts val="4400"/>
              </a:lnSpc>
              <a:buFont typeface="Wingdings" panose="05000000000000000000" pitchFamily="2" charset="2"/>
              <a:buNone/>
            </a:pPr>
            <a:r>
              <a:rPr lang="fr-FR" altLang="fr-FR" sz="2800" b="1" dirty="0">
                <a:solidFill>
                  <a:schemeClr val="bg2"/>
                </a:solidFill>
              </a:rPr>
              <a:t>   - Sévère</a:t>
            </a:r>
          </a:p>
          <a:p>
            <a:pPr eaLnBrk="1" hangingPunct="1">
              <a:lnSpc>
                <a:spcPts val="4400"/>
              </a:lnSpc>
              <a:buFont typeface="Wingdings" panose="05000000000000000000" pitchFamily="2" charset="2"/>
              <a:buNone/>
            </a:pPr>
            <a:r>
              <a:rPr lang="fr-FR" altLang="fr-FR" sz="2800" b="1" dirty="0">
                <a:solidFill>
                  <a:srgbClr val="FFFF00"/>
                </a:solidFill>
              </a:rPr>
              <a:t>   - Compliquée </a:t>
            </a:r>
            <a:endParaRPr lang="en-US" altLang="fr-FR" sz="2800" b="1" dirty="0">
              <a:solidFill>
                <a:srgbClr val="FFFF00"/>
              </a:solidFill>
            </a:endParaRPr>
          </a:p>
        </p:txBody>
      </p:sp>
      <p:pic>
        <p:nvPicPr>
          <p:cNvPr id="38916" name="Picture 11">
            <a:extLst>
              <a:ext uri="{FF2B5EF4-FFF2-40B4-BE49-F238E27FC236}">
                <a16:creationId xmlns:a16="http://schemas.microsoft.com/office/drawing/2014/main" id="{4906D867-F72D-476F-B8E6-5BB2AF41A6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1724025"/>
            <a:ext cx="3286125" cy="5133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917" name="Picture 12">
            <a:extLst>
              <a:ext uri="{FF2B5EF4-FFF2-40B4-BE49-F238E27FC236}">
                <a16:creationId xmlns:a16="http://schemas.microsoft.com/office/drawing/2014/main" id="{66EFCF9D-271E-4234-A5FF-47892BACE1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3700" y="4505325"/>
            <a:ext cx="2933700" cy="235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wipe dir="r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50" name="Rectangle 2">
            <a:extLst>
              <a:ext uri="{FF2B5EF4-FFF2-40B4-BE49-F238E27FC236}">
                <a16:creationId xmlns:a16="http://schemas.microsoft.com/office/drawing/2014/main" id="{CAF962BB-258E-4EA9-AF95-425F58679EE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3280" y="369888"/>
            <a:ext cx="8983216" cy="884237"/>
          </a:xfrm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noAutofit/>
          </a:bodyPr>
          <a:lstStyle/>
          <a:p>
            <a:pPr algn="ctr" eaLnBrk="1" hangingPunct="1">
              <a:defRPr/>
            </a:pPr>
            <a:r>
              <a:rPr lang="nl-NL" altLang="nl-NL" sz="40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RETINOPATHIE DIABETIQUE </a:t>
            </a:r>
            <a:r>
              <a:rPr lang="nl-NL" altLang="nl-NL" sz="40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Classification de la maculopathie </a:t>
            </a:r>
            <a:endParaRPr lang="fr-FR" altLang="fr-FR" sz="4000" b="1" i="1" dirty="0">
              <a:solidFill>
                <a:srgbClr val="FF0000"/>
              </a:solidFill>
            </a:endParaRPr>
          </a:p>
        </p:txBody>
      </p:sp>
      <p:sp>
        <p:nvSpPr>
          <p:cNvPr id="39939" name="Rectangle 3">
            <a:extLst>
              <a:ext uri="{FF2B5EF4-FFF2-40B4-BE49-F238E27FC236}">
                <a16:creationId xmlns:a16="http://schemas.microsoft.com/office/drawing/2014/main" id="{3A9F51FC-CDB1-4639-8560-9CF9945E0B2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55664" y="1556792"/>
            <a:ext cx="4183701" cy="5105400"/>
          </a:xfrm>
          <a:gradFill rotWithShape="0">
            <a:gsLst>
              <a:gs pos="0">
                <a:srgbClr val="00007A"/>
              </a:gs>
              <a:gs pos="100000">
                <a:srgbClr val="000038"/>
              </a:gs>
            </a:gsLst>
            <a:path path="shape">
              <a:fillToRect l="50000" t="50000" r="50000" b="50000"/>
            </a:path>
          </a:gradFill>
        </p:spPr>
        <p:txBody>
          <a:bodyPr/>
          <a:lstStyle/>
          <a:p>
            <a:pPr eaLnBrk="1" hangingPunct="1">
              <a:lnSpc>
                <a:spcPct val="200000"/>
              </a:lnSpc>
            </a:pPr>
            <a:r>
              <a:rPr lang="fr-FR" altLang="fr-FR" sz="2800" b="1" dirty="0">
                <a:solidFill>
                  <a:srgbClr val="FFFF00"/>
                </a:solidFill>
              </a:rPr>
              <a:t>Œdème maculaire (OMD)</a:t>
            </a:r>
          </a:p>
          <a:p>
            <a:pPr lvl="1" eaLnBrk="1" hangingPunct="1">
              <a:lnSpc>
                <a:spcPct val="200000"/>
              </a:lnSpc>
            </a:pPr>
            <a:r>
              <a:rPr lang="fr-FR" altLang="fr-FR" sz="2400" b="1" dirty="0">
                <a:solidFill>
                  <a:srgbClr val="FFFF00"/>
                </a:solidFill>
              </a:rPr>
              <a:t>Focal, multifocal</a:t>
            </a:r>
          </a:p>
          <a:p>
            <a:pPr lvl="1" eaLnBrk="1" hangingPunct="1">
              <a:lnSpc>
                <a:spcPct val="200000"/>
              </a:lnSpc>
            </a:pPr>
            <a:r>
              <a:rPr lang="fr-FR" altLang="fr-FR" sz="2400" b="1" dirty="0">
                <a:solidFill>
                  <a:srgbClr val="FFFF00"/>
                </a:solidFill>
              </a:rPr>
              <a:t>Diffus: cystoïde ou non</a:t>
            </a:r>
          </a:p>
          <a:p>
            <a:pPr lvl="1" eaLnBrk="1" hangingPunct="1">
              <a:lnSpc>
                <a:spcPct val="200000"/>
              </a:lnSpc>
            </a:pPr>
            <a:r>
              <a:rPr lang="fr-FR" altLang="fr-FR" sz="2400" b="1" dirty="0">
                <a:solidFill>
                  <a:srgbClr val="FFFF00"/>
                </a:solidFill>
              </a:rPr>
              <a:t> OMD: minime, modéré, sévère</a:t>
            </a:r>
          </a:p>
          <a:p>
            <a:pPr eaLnBrk="1" hangingPunct="1">
              <a:lnSpc>
                <a:spcPct val="200000"/>
              </a:lnSpc>
            </a:pPr>
            <a:endParaRPr lang="fr-FR" altLang="fr-FR" sz="2800" b="1" dirty="0">
              <a:solidFill>
                <a:srgbClr val="FFFF00"/>
              </a:solidFill>
            </a:endParaRPr>
          </a:p>
          <a:p>
            <a:pPr eaLnBrk="1" hangingPunct="1"/>
            <a:endParaRPr lang="en-US" altLang="fr-FR" b="1" dirty="0">
              <a:solidFill>
                <a:srgbClr val="FFFF00"/>
              </a:solidFill>
            </a:endParaRPr>
          </a:p>
        </p:txBody>
      </p:sp>
      <p:pic>
        <p:nvPicPr>
          <p:cNvPr id="39940" name="Picture 12">
            <a:extLst>
              <a:ext uri="{FF2B5EF4-FFF2-40B4-BE49-F238E27FC236}">
                <a16:creationId xmlns:a16="http://schemas.microsoft.com/office/drawing/2014/main" id="{BA201D8A-740F-4BB2-9B74-678529871F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6828" y="1947893"/>
            <a:ext cx="2099388" cy="3262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941" name="Picture 13">
            <a:extLst>
              <a:ext uri="{FF2B5EF4-FFF2-40B4-BE49-F238E27FC236}">
                <a16:creationId xmlns:a16="http://schemas.microsoft.com/office/drawing/2014/main" id="{EF5E6070-4A3E-4E1E-9A5A-1DE10F95F2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6480" y="1947892"/>
            <a:ext cx="2264272" cy="17554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4" descr="OMC OCT">
            <a:extLst>
              <a:ext uri="{FF2B5EF4-FFF2-40B4-BE49-F238E27FC236}">
                <a16:creationId xmlns:a16="http://schemas.microsoft.com/office/drawing/2014/main" id="{A75D179E-6774-401A-A338-1DBDCB3056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2833" y="3731947"/>
            <a:ext cx="4183701" cy="1976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74" name="Rectangle 2">
            <a:extLst>
              <a:ext uri="{FF2B5EF4-FFF2-40B4-BE49-F238E27FC236}">
                <a16:creationId xmlns:a16="http://schemas.microsoft.com/office/drawing/2014/main" id="{B206C250-C00A-4AB7-970E-B735AFA5FFA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4800" y="260648"/>
            <a:ext cx="8640959" cy="884237"/>
          </a:xfrm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nl-NL" altLang="nl-NL" sz="44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RETINOPATHIE DIABETIQUE </a:t>
            </a:r>
            <a:r>
              <a:rPr lang="nl-NL" altLang="nl-NL" sz="44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Classification de la maculopathie </a:t>
            </a:r>
            <a:endParaRPr lang="fr-FR" altLang="fr-FR" sz="3600" b="1" i="1" dirty="0">
              <a:solidFill>
                <a:srgbClr val="FF0000"/>
              </a:solidFill>
            </a:endParaRPr>
          </a:p>
        </p:txBody>
      </p:sp>
      <p:sp>
        <p:nvSpPr>
          <p:cNvPr id="40963" name="Rectangle 3">
            <a:extLst>
              <a:ext uri="{FF2B5EF4-FFF2-40B4-BE49-F238E27FC236}">
                <a16:creationId xmlns:a16="http://schemas.microsoft.com/office/drawing/2014/main" id="{B8261C3A-C3A7-45C7-8600-6F375A9E5CF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04800" y="1752600"/>
            <a:ext cx="8839200" cy="5105400"/>
          </a:xfrm>
          <a:gradFill rotWithShape="0">
            <a:gsLst>
              <a:gs pos="0">
                <a:srgbClr val="00007A"/>
              </a:gs>
              <a:gs pos="100000">
                <a:srgbClr val="000038"/>
              </a:gs>
            </a:gsLst>
            <a:path path="shape">
              <a:fillToRect l="50000" t="50000" r="50000" b="50000"/>
            </a:path>
          </a:gradFill>
        </p:spPr>
        <p:txBody>
          <a:bodyPr/>
          <a:lstStyle/>
          <a:p>
            <a:pPr eaLnBrk="1" hangingPunct="1">
              <a:lnSpc>
                <a:spcPct val="200000"/>
              </a:lnSpc>
            </a:pPr>
            <a:r>
              <a:rPr lang="fr-FR" altLang="fr-FR" sz="2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Œdème maculaire</a:t>
            </a:r>
          </a:p>
          <a:p>
            <a:pPr lvl="1" eaLnBrk="1" hangingPunct="1">
              <a:lnSpc>
                <a:spcPct val="200000"/>
              </a:lnSpc>
            </a:pPr>
            <a:r>
              <a:rPr lang="fr-FR" altLang="fr-FR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Focal, multifocal</a:t>
            </a:r>
          </a:p>
          <a:p>
            <a:pPr lvl="1" eaLnBrk="1" hangingPunct="1">
              <a:lnSpc>
                <a:spcPct val="200000"/>
              </a:lnSpc>
            </a:pPr>
            <a:r>
              <a:rPr lang="fr-FR" altLang="fr-FR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Diffus: cystoïde ou non </a:t>
            </a:r>
          </a:p>
          <a:p>
            <a:pPr eaLnBrk="1" hangingPunct="1">
              <a:lnSpc>
                <a:spcPct val="200000"/>
              </a:lnSpc>
            </a:pPr>
            <a:r>
              <a:rPr lang="fr-FR" altLang="fr-FR" sz="2800" b="1" dirty="0" err="1">
                <a:solidFill>
                  <a:srgbClr val="FFFF00"/>
                </a:solidFill>
              </a:rPr>
              <a:t>Maculopathie</a:t>
            </a:r>
            <a:r>
              <a:rPr lang="fr-FR" altLang="fr-FR" sz="2800" b="1" dirty="0">
                <a:solidFill>
                  <a:srgbClr val="FFFF00"/>
                </a:solidFill>
              </a:rPr>
              <a:t> ischémique</a:t>
            </a:r>
          </a:p>
          <a:p>
            <a:pPr eaLnBrk="1" hangingPunct="1"/>
            <a:endParaRPr lang="en-US" altLang="fr-FR" b="1" dirty="0">
              <a:solidFill>
                <a:srgbClr val="FFFF00"/>
              </a:solidFill>
            </a:endParaRPr>
          </a:p>
        </p:txBody>
      </p:sp>
      <p:pic>
        <p:nvPicPr>
          <p:cNvPr id="40964" name="Picture 7">
            <a:extLst>
              <a:ext uri="{FF2B5EF4-FFF2-40B4-BE49-F238E27FC236}">
                <a16:creationId xmlns:a16="http://schemas.microsoft.com/office/drawing/2014/main" id="{BF044C15-417E-4C41-82FB-9261693318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1844824"/>
            <a:ext cx="2195736" cy="3329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wipe dir="r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8" name="Rectangle 2">
            <a:extLst>
              <a:ext uri="{FF2B5EF4-FFF2-40B4-BE49-F238E27FC236}">
                <a16:creationId xmlns:a16="http://schemas.microsoft.com/office/drawing/2014/main" id="{0C230E1F-016C-4E96-8AA4-3DD4FE17A23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4800" y="188640"/>
            <a:ext cx="8455025" cy="884237"/>
          </a:xfrm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nl-NL" altLang="nl-NL" sz="44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RETINOPATHIE DIABETIQUE </a:t>
            </a:r>
            <a:r>
              <a:rPr lang="nl-NL" altLang="nl-NL" sz="44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Classification de la maculopathie</a:t>
            </a:r>
            <a:endParaRPr lang="fr-FR" altLang="fr-FR" sz="3600" b="1" i="1" dirty="0">
              <a:solidFill>
                <a:srgbClr val="FF0000"/>
              </a:solidFill>
            </a:endParaRPr>
          </a:p>
        </p:txBody>
      </p:sp>
      <p:sp>
        <p:nvSpPr>
          <p:cNvPr id="41987" name="Rectangle 3">
            <a:extLst>
              <a:ext uri="{FF2B5EF4-FFF2-40B4-BE49-F238E27FC236}">
                <a16:creationId xmlns:a16="http://schemas.microsoft.com/office/drawing/2014/main" id="{F8B1CB93-63D7-45DC-939B-F07AD55203C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04800" y="1752600"/>
            <a:ext cx="8839200" cy="5105400"/>
          </a:xfrm>
          <a:gradFill rotWithShape="0">
            <a:gsLst>
              <a:gs pos="0">
                <a:srgbClr val="00007A"/>
              </a:gs>
              <a:gs pos="100000">
                <a:srgbClr val="000038"/>
              </a:gs>
            </a:gsLst>
            <a:path path="shape">
              <a:fillToRect l="50000" t="50000" r="50000" b="50000"/>
            </a:path>
          </a:gradFill>
        </p:spPr>
        <p:txBody>
          <a:bodyPr/>
          <a:lstStyle/>
          <a:p>
            <a:pPr eaLnBrk="1" hangingPunct="1">
              <a:lnSpc>
                <a:spcPct val="200000"/>
              </a:lnSpc>
            </a:pPr>
            <a:r>
              <a:rPr lang="fr-FR" altLang="fr-FR" sz="2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Œdème maculaire</a:t>
            </a:r>
          </a:p>
          <a:p>
            <a:pPr lvl="1" eaLnBrk="1" hangingPunct="1">
              <a:lnSpc>
                <a:spcPct val="200000"/>
              </a:lnSpc>
            </a:pPr>
            <a:r>
              <a:rPr lang="fr-FR" altLang="fr-FR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Focal, multifocal</a:t>
            </a:r>
          </a:p>
          <a:p>
            <a:pPr lvl="1" eaLnBrk="1" hangingPunct="1">
              <a:lnSpc>
                <a:spcPct val="200000"/>
              </a:lnSpc>
            </a:pPr>
            <a:r>
              <a:rPr lang="fr-FR" altLang="fr-FR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Diffus: cystoïde ou non </a:t>
            </a:r>
          </a:p>
          <a:p>
            <a:pPr eaLnBrk="1" hangingPunct="1">
              <a:lnSpc>
                <a:spcPct val="200000"/>
              </a:lnSpc>
            </a:pPr>
            <a:r>
              <a:rPr lang="fr-FR" altLang="fr-FR" sz="28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Maculopathie</a:t>
            </a:r>
            <a:r>
              <a:rPr lang="fr-FR" altLang="fr-FR" sz="2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ischémique</a:t>
            </a:r>
          </a:p>
          <a:p>
            <a:pPr eaLnBrk="1" hangingPunct="1">
              <a:lnSpc>
                <a:spcPct val="200000"/>
              </a:lnSpc>
            </a:pPr>
            <a:r>
              <a:rPr lang="fr-FR" altLang="fr-FR" sz="2800" b="1" dirty="0" err="1">
                <a:solidFill>
                  <a:srgbClr val="FFFF00"/>
                </a:solidFill>
              </a:rPr>
              <a:t>Maculopathie</a:t>
            </a:r>
            <a:r>
              <a:rPr lang="fr-FR" altLang="fr-FR" sz="2800" b="1" dirty="0">
                <a:solidFill>
                  <a:srgbClr val="FFFF00"/>
                </a:solidFill>
              </a:rPr>
              <a:t> </a:t>
            </a:r>
            <a:r>
              <a:rPr lang="fr-FR" altLang="fr-FR" sz="2800" b="1" dirty="0" err="1">
                <a:solidFill>
                  <a:srgbClr val="FFFF00"/>
                </a:solidFill>
              </a:rPr>
              <a:t>prérétinienne</a:t>
            </a:r>
            <a:endParaRPr lang="fr-FR" altLang="fr-FR" sz="2800" b="1" dirty="0">
              <a:solidFill>
                <a:srgbClr val="FFFF00"/>
              </a:solidFill>
            </a:endParaRPr>
          </a:p>
          <a:p>
            <a:pPr eaLnBrk="1" hangingPunct="1"/>
            <a:endParaRPr lang="en-US" altLang="fr-FR" b="1" dirty="0">
              <a:solidFill>
                <a:srgbClr val="FFFF00"/>
              </a:solidFill>
            </a:endParaRPr>
          </a:p>
        </p:txBody>
      </p:sp>
      <p:pic>
        <p:nvPicPr>
          <p:cNvPr id="41988" name="Picture 7">
            <a:extLst>
              <a:ext uri="{FF2B5EF4-FFF2-40B4-BE49-F238E27FC236}">
                <a16:creationId xmlns:a16="http://schemas.microsoft.com/office/drawing/2014/main" id="{EEDBF5E2-D673-4EBF-BF26-90B9F7D8B9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2300" y="1752600"/>
            <a:ext cx="3057525" cy="4819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wipe dir="r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570" name="Rectangle 2">
            <a:extLst>
              <a:ext uri="{FF2B5EF4-FFF2-40B4-BE49-F238E27FC236}">
                <a16:creationId xmlns:a16="http://schemas.microsoft.com/office/drawing/2014/main" id="{0C8DD82F-004B-4F0D-9964-12DE7C93FD2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27584" y="260648"/>
            <a:ext cx="7861300" cy="884237"/>
          </a:xfrm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noAutofit/>
          </a:bodyPr>
          <a:lstStyle/>
          <a:p>
            <a:pPr algn="ctr" eaLnBrk="1" hangingPunct="1">
              <a:lnSpc>
                <a:spcPct val="100000"/>
              </a:lnSpc>
              <a:defRPr/>
            </a:pPr>
            <a:r>
              <a:rPr lang="nl-NL" altLang="nl-NL" sz="40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RETINOPATHIE DIABETIQUE </a:t>
            </a:r>
            <a:r>
              <a:rPr lang="nl-NL" altLang="nl-NL" sz="40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Traitement médical</a:t>
            </a:r>
            <a:endParaRPr lang="fr-FR" altLang="fr-FR" sz="4000" b="1" i="1" dirty="0">
              <a:solidFill>
                <a:srgbClr val="FF00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FD60E90-205A-462D-B428-1C934DAD9A97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-20000" contrast="40000"/>
          </a:blip>
          <a:stretch>
            <a:fillRect/>
          </a:stretch>
        </p:blipFill>
        <p:spPr>
          <a:xfrm>
            <a:off x="3491880" y="6381328"/>
            <a:ext cx="5040560" cy="28669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9A9DA10-CD27-437D-B4F6-2B88DF18BBD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lum bright="-20000" contrast="40000"/>
          </a:blip>
          <a:srcRect l="1" r="625"/>
          <a:stretch/>
        </p:blipFill>
        <p:spPr>
          <a:xfrm>
            <a:off x="151308" y="1484784"/>
            <a:ext cx="8885188" cy="4824536"/>
          </a:xfrm>
          <a:prstGeom prst="rect">
            <a:avLst/>
          </a:prstGeom>
          <a:ln cmpd="sng">
            <a:solidFill>
              <a:srgbClr val="FF0000"/>
            </a:solidFill>
          </a:ln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0DA95AC3-AA74-4240-AD80-65909563BC73}"/>
              </a:ext>
            </a:extLst>
          </p:cNvPr>
          <p:cNvSpPr/>
          <p:nvPr/>
        </p:nvSpPr>
        <p:spPr>
          <a:xfrm>
            <a:off x="251520" y="3645024"/>
            <a:ext cx="6624736" cy="1728192"/>
          </a:xfrm>
          <a:prstGeom prst="roundRect">
            <a:avLst/>
          </a:prstGeom>
          <a:solidFill>
            <a:srgbClr val="FFFF00">
              <a:alpha val="33000"/>
            </a:srgbClr>
          </a:solidFill>
          <a:ln w="12700">
            <a:solidFill>
              <a:srgbClr val="FF0000"/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570" name="Rectangle 2">
            <a:extLst>
              <a:ext uri="{FF2B5EF4-FFF2-40B4-BE49-F238E27FC236}">
                <a16:creationId xmlns:a16="http://schemas.microsoft.com/office/drawing/2014/main" id="{0C8DD82F-004B-4F0D-9964-12DE7C93FD2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27584" y="260648"/>
            <a:ext cx="7861300" cy="884237"/>
          </a:xfrm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noAutofit/>
          </a:bodyPr>
          <a:lstStyle/>
          <a:p>
            <a:pPr algn="ctr" eaLnBrk="1" hangingPunct="1">
              <a:lnSpc>
                <a:spcPct val="100000"/>
              </a:lnSpc>
              <a:defRPr/>
            </a:pPr>
            <a:r>
              <a:rPr lang="nl-NL" altLang="nl-NL" sz="40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RETINOPATHIE DIABETIQUE </a:t>
            </a:r>
            <a:r>
              <a:rPr lang="nl-NL" altLang="nl-NL" sz="40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Traitement médical</a:t>
            </a:r>
            <a:endParaRPr lang="fr-FR" altLang="fr-FR" sz="4000" b="1" i="1" dirty="0">
              <a:solidFill>
                <a:srgbClr val="FF0000"/>
              </a:solidFill>
            </a:endParaRPr>
          </a:p>
        </p:txBody>
      </p:sp>
      <p:sp>
        <p:nvSpPr>
          <p:cNvPr id="43011" name="Rectangle 3">
            <a:extLst>
              <a:ext uri="{FF2B5EF4-FFF2-40B4-BE49-F238E27FC236}">
                <a16:creationId xmlns:a16="http://schemas.microsoft.com/office/drawing/2014/main" id="{B3F32E40-7A96-42C5-B228-894326200E3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79512" y="1752600"/>
            <a:ext cx="8839200" cy="5105400"/>
          </a:xfrm>
          <a:gradFill rotWithShape="0">
            <a:gsLst>
              <a:gs pos="0">
                <a:srgbClr val="00007A"/>
              </a:gs>
              <a:gs pos="100000">
                <a:srgbClr val="000038"/>
              </a:gs>
            </a:gsLst>
            <a:path path="shape">
              <a:fillToRect l="50000" t="50000" r="50000" b="50000"/>
            </a:path>
          </a:gradFill>
        </p:spPr>
        <p:txBody>
          <a:bodyPr/>
          <a:lstStyle/>
          <a:p>
            <a:pPr eaLnBrk="1" hangingPunct="1">
              <a:lnSpc>
                <a:spcPct val="200000"/>
              </a:lnSpc>
            </a:pPr>
            <a:r>
              <a:rPr lang="en-US" altLang="fr-FR" sz="2800" b="1" dirty="0">
                <a:solidFill>
                  <a:srgbClr val="FFFF00"/>
                </a:solidFill>
              </a:rPr>
              <a:t>Equilibration du </a:t>
            </a:r>
            <a:r>
              <a:rPr lang="en-US" altLang="fr-FR" sz="2800" b="1" dirty="0" err="1">
                <a:solidFill>
                  <a:srgbClr val="FFFF00"/>
                </a:solidFill>
              </a:rPr>
              <a:t>diabète</a:t>
            </a:r>
            <a:r>
              <a:rPr lang="en-US" altLang="fr-FR" sz="2800" b="1" dirty="0">
                <a:solidFill>
                  <a:srgbClr val="FFFF00"/>
                </a:solidFill>
              </a:rPr>
              <a:t> +++ (Hb A1c </a:t>
            </a:r>
            <a:r>
              <a:rPr lang="en-US" altLang="fr-FR" sz="2800" b="1" u="sng" dirty="0">
                <a:solidFill>
                  <a:srgbClr val="FFFF00"/>
                </a:solidFill>
              </a:rPr>
              <a:t>&lt;</a:t>
            </a:r>
            <a:r>
              <a:rPr lang="en-US" altLang="fr-FR" sz="2800" b="1" dirty="0">
                <a:solidFill>
                  <a:srgbClr val="FFFF00"/>
                </a:solidFill>
              </a:rPr>
              <a:t> 7%)</a:t>
            </a:r>
          </a:p>
          <a:p>
            <a:pPr eaLnBrk="1" hangingPunct="1">
              <a:lnSpc>
                <a:spcPct val="200000"/>
              </a:lnSpc>
            </a:pPr>
            <a:r>
              <a:rPr lang="en-US" altLang="fr-FR" sz="2800" b="1" dirty="0" err="1">
                <a:solidFill>
                  <a:srgbClr val="FFFF00"/>
                </a:solidFill>
              </a:rPr>
              <a:t>Traitement</a:t>
            </a:r>
            <a:r>
              <a:rPr lang="en-US" altLang="fr-FR" sz="2800" b="1" dirty="0">
                <a:solidFill>
                  <a:srgbClr val="FFFF00"/>
                </a:solidFill>
              </a:rPr>
              <a:t> des </a:t>
            </a:r>
            <a:r>
              <a:rPr lang="en-US" altLang="fr-FR" sz="2800" b="1" dirty="0" err="1">
                <a:solidFill>
                  <a:srgbClr val="FFFF00"/>
                </a:solidFill>
              </a:rPr>
              <a:t>facteurs</a:t>
            </a:r>
            <a:r>
              <a:rPr lang="en-US" altLang="fr-FR" sz="2800" b="1" dirty="0">
                <a:solidFill>
                  <a:srgbClr val="FFFF00"/>
                </a:solidFill>
              </a:rPr>
              <a:t> </a:t>
            </a:r>
            <a:r>
              <a:rPr lang="en-US" altLang="fr-FR" sz="2800" b="1" dirty="0" err="1">
                <a:solidFill>
                  <a:srgbClr val="FFFF00"/>
                </a:solidFill>
              </a:rPr>
              <a:t>aggravants</a:t>
            </a:r>
            <a:r>
              <a:rPr lang="en-US" altLang="fr-FR" sz="2800" b="1" dirty="0">
                <a:solidFill>
                  <a:srgbClr val="FFFF00"/>
                </a:solidFill>
              </a:rPr>
              <a:t> +++</a:t>
            </a:r>
          </a:p>
          <a:p>
            <a:pPr lvl="1" eaLnBrk="1" hangingPunct="1">
              <a:lnSpc>
                <a:spcPct val="110000"/>
              </a:lnSpc>
            </a:pPr>
            <a:r>
              <a:rPr lang="en-US" altLang="fr-FR" sz="2800" b="1" dirty="0">
                <a:solidFill>
                  <a:schemeClr val="bg1">
                    <a:lumMod val="95000"/>
                  </a:schemeClr>
                </a:solidFill>
              </a:rPr>
              <a:t>HTA (&lt;130 mm Hg/80 mm Hg)</a:t>
            </a:r>
          </a:p>
          <a:p>
            <a:pPr lvl="1" eaLnBrk="1" hangingPunct="1">
              <a:lnSpc>
                <a:spcPct val="110000"/>
              </a:lnSpc>
            </a:pPr>
            <a:r>
              <a:rPr lang="en-US" altLang="fr-FR" sz="2800" b="1" dirty="0" err="1">
                <a:solidFill>
                  <a:schemeClr val="bg1">
                    <a:lumMod val="95000"/>
                  </a:schemeClr>
                </a:solidFill>
              </a:rPr>
              <a:t>Hyperlipidémie</a:t>
            </a:r>
            <a:r>
              <a:rPr lang="en-US" altLang="fr-FR" sz="2800" b="1" dirty="0">
                <a:solidFill>
                  <a:schemeClr val="bg1">
                    <a:lumMod val="95000"/>
                  </a:schemeClr>
                </a:solidFill>
              </a:rPr>
              <a:t>/ HDL cholesterol</a:t>
            </a:r>
          </a:p>
          <a:p>
            <a:pPr lvl="1" eaLnBrk="1" hangingPunct="1">
              <a:lnSpc>
                <a:spcPct val="110000"/>
              </a:lnSpc>
            </a:pPr>
            <a:r>
              <a:rPr lang="en-US" altLang="fr-FR" sz="2800" b="1" dirty="0" err="1">
                <a:solidFill>
                  <a:schemeClr val="bg1">
                    <a:lumMod val="95000"/>
                  </a:schemeClr>
                </a:solidFill>
              </a:rPr>
              <a:t>Grossesse</a:t>
            </a:r>
            <a:r>
              <a:rPr lang="en-US" altLang="fr-FR" sz="2800" b="1" dirty="0">
                <a:solidFill>
                  <a:schemeClr val="bg1">
                    <a:lumMod val="95000"/>
                  </a:schemeClr>
                </a:solidFill>
              </a:rPr>
              <a:t> (surveillance +++)</a:t>
            </a:r>
          </a:p>
          <a:p>
            <a:pPr lvl="1" eaLnBrk="1" hangingPunct="1">
              <a:lnSpc>
                <a:spcPct val="110000"/>
              </a:lnSpc>
            </a:pPr>
            <a:r>
              <a:rPr lang="en-US" altLang="fr-FR" sz="2800" b="1" dirty="0" err="1">
                <a:solidFill>
                  <a:schemeClr val="bg1">
                    <a:lumMod val="95000"/>
                  </a:schemeClr>
                </a:solidFill>
              </a:rPr>
              <a:t>Néphropathie</a:t>
            </a:r>
            <a:endParaRPr lang="en-US" altLang="fr-FR" sz="2800" b="1" dirty="0">
              <a:solidFill>
                <a:schemeClr val="bg1">
                  <a:lumMod val="95000"/>
                </a:schemeClr>
              </a:solidFill>
            </a:endParaRPr>
          </a:p>
          <a:p>
            <a:pPr lvl="1" eaLnBrk="1" hangingPunct="1">
              <a:lnSpc>
                <a:spcPct val="110000"/>
              </a:lnSpc>
            </a:pPr>
            <a:r>
              <a:rPr lang="fr-FR" altLang="fr-FR" sz="2800" b="1" dirty="0">
                <a:solidFill>
                  <a:schemeClr val="bg1">
                    <a:lumMod val="95000"/>
                  </a:schemeClr>
                </a:solidFill>
              </a:rPr>
              <a:t>Anémie</a:t>
            </a:r>
          </a:p>
          <a:p>
            <a:pPr eaLnBrk="1" hangingPunct="1"/>
            <a:endParaRPr lang="en-US" altLang="fr-FR" sz="2800" b="1" dirty="0"/>
          </a:p>
        </p:txBody>
      </p:sp>
    </p:spTree>
    <p:extLst>
      <p:ext uri="{BB962C8B-B14F-4D97-AF65-F5344CB8AC3E}">
        <p14:creationId xmlns:p14="http://schemas.microsoft.com/office/powerpoint/2010/main" val="3056026702"/>
      </p:ext>
    </p:extLst>
  </p:cSld>
  <p:clrMapOvr>
    <a:masterClrMapping/>
  </p:clrMapOvr>
  <p:transition spd="med">
    <p:wipe dir="r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62" name="Rectangle 2">
            <a:extLst>
              <a:ext uri="{FF2B5EF4-FFF2-40B4-BE49-F238E27FC236}">
                <a16:creationId xmlns:a16="http://schemas.microsoft.com/office/drawing/2014/main" id="{06F43B0A-E4C1-4A04-93E5-C5EC8471B8C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98525" y="369888"/>
            <a:ext cx="7861300" cy="884237"/>
          </a:xfrm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normAutofit fontScale="90000"/>
          </a:bodyPr>
          <a:lstStyle/>
          <a:p>
            <a:pPr algn="ctr" eaLnBrk="1" hangingPunct="1">
              <a:lnSpc>
                <a:spcPct val="100000"/>
              </a:lnSpc>
              <a:defRPr/>
            </a:pPr>
            <a:r>
              <a:rPr lang="nl-NL" altLang="nl-NL" sz="4000" b="1">
                <a:effectLst>
                  <a:outerShdw blurRad="38100" dist="38100" dir="2700000" algn="tl">
                    <a:srgbClr val="000000"/>
                  </a:outerShdw>
                </a:effectLst>
              </a:rPr>
              <a:t>RETINOPATHIE DIABETIQUE</a:t>
            </a:r>
            <a:r>
              <a:rPr lang="nl-NL" altLang="nl-NL" sz="3600" b="1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nl-NL" altLang="nl-NL" sz="3200" b="1" i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Traitement médical</a:t>
            </a:r>
            <a:endParaRPr lang="fr-FR" altLang="fr-FR" sz="4000" b="1" i="1">
              <a:solidFill>
                <a:srgbClr val="FF0000"/>
              </a:solidFill>
            </a:endParaRPr>
          </a:p>
        </p:txBody>
      </p:sp>
      <p:sp>
        <p:nvSpPr>
          <p:cNvPr id="45059" name="Rectangle 3">
            <a:extLst>
              <a:ext uri="{FF2B5EF4-FFF2-40B4-BE49-F238E27FC236}">
                <a16:creationId xmlns:a16="http://schemas.microsoft.com/office/drawing/2014/main" id="{E7955754-DAFA-4CD8-B4E1-7C7D6A9563A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04800" y="1752600"/>
            <a:ext cx="8839200" cy="5105400"/>
          </a:xfrm>
          <a:gradFill rotWithShape="0">
            <a:gsLst>
              <a:gs pos="0">
                <a:srgbClr val="00007A"/>
              </a:gs>
              <a:gs pos="100000">
                <a:srgbClr val="000038"/>
              </a:gs>
            </a:gsLst>
            <a:path path="shape">
              <a:fillToRect l="50000" t="50000" r="50000" b="50000"/>
            </a:path>
          </a:gradFill>
        </p:spPr>
        <p:txBody>
          <a:bodyPr/>
          <a:lstStyle/>
          <a:p>
            <a:pPr eaLnBrk="1" hangingPunct="1">
              <a:lnSpc>
                <a:spcPct val="140000"/>
              </a:lnSpc>
            </a:pPr>
            <a:r>
              <a:rPr lang="fr-FR" altLang="fr-FR" sz="2800" b="1" dirty="0">
                <a:solidFill>
                  <a:srgbClr val="FFFF00"/>
                </a:solidFill>
              </a:rPr>
              <a:t>Anti-agrégants plaquettaires:</a:t>
            </a:r>
          </a:p>
          <a:p>
            <a:pPr lvl="1" eaLnBrk="1" hangingPunct="1">
              <a:lnSpc>
                <a:spcPct val="140000"/>
              </a:lnSpc>
            </a:pPr>
            <a:r>
              <a:rPr lang="fr-FR" altLang="fr-FR" sz="2800" b="1" dirty="0">
                <a:solidFill>
                  <a:schemeClr val="bg1">
                    <a:lumMod val="95000"/>
                  </a:schemeClr>
                </a:solidFill>
              </a:rPr>
              <a:t>Acide </a:t>
            </a:r>
            <a:r>
              <a:rPr lang="fr-FR" altLang="fr-FR" sz="2800" b="1" dirty="0" err="1">
                <a:solidFill>
                  <a:schemeClr val="bg1">
                    <a:lumMod val="95000"/>
                  </a:schemeClr>
                </a:solidFill>
              </a:rPr>
              <a:t>acétyl-salicylique</a:t>
            </a:r>
            <a:r>
              <a:rPr lang="fr-FR" altLang="fr-FR" sz="2800" b="1" dirty="0">
                <a:solidFill>
                  <a:schemeClr val="bg1">
                    <a:lumMod val="95000"/>
                  </a:schemeClr>
                </a:solidFill>
              </a:rPr>
              <a:t>: DAMAD (1989), ETDRS (1991)  </a:t>
            </a:r>
          </a:p>
          <a:p>
            <a:pPr lvl="1" eaLnBrk="1" hangingPunct="1">
              <a:lnSpc>
                <a:spcPct val="140000"/>
              </a:lnSpc>
              <a:buFontTx/>
              <a:buNone/>
            </a:pPr>
            <a:endParaRPr lang="fr-FR" altLang="fr-FR" sz="2800" b="1" dirty="0">
              <a:solidFill>
                <a:schemeClr val="bg1">
                  <a:lumMod val="95000"/>
                </a:schemeClr>
              </a:solidFill>
            </a:endParaRPr>
          </a:p>
          <a:p>
            <a:pPr lvl="1" eaLnBrk="1" hangingPunct="1">
              <a:lnSpc>
                <a:spcPct val="140000"/>
              </a:lnSpc>
            </a:pPr>
            <a:r>
              <a:rPr lang="fr-FR" altLang="fr-FR" sz="2800" b="1" dirty="0" err="1">
                <a:solidFill>
                  <a:schemeClr val="bg1">
                    <a:lumMod val="95000"/>
                  </a:schemeClr>
                </a:solidFill>
              </a:rPr>
              <a:t>Ticlopidine</a:t>
            </a:r>
            <a:r>
              <a:rPr lang="fr-FR" altLang="fr-FR" sz="2800" b="1" dirty="0">
                <a:solidFill>
                  <a:schemeClr val="bg1">
                    <a:lumMod val="95000"/>
                  </a:schemeClr>
                </a:solidFill>
              </a:rPr>
              <a:t> : Ticlid</a:t>
            </a:r>
            <a:r>
              <a:rPr lang="fr-FR" altLang="fr-FR" sz="2800" b="1" baseline="30000" dirty="0">
                <a:solidFill>
                  <a:schemeClr val="bg1">
                    <a:lumMod val="95000"/>
                  </a:schemeClr>
                </a:solidFill>
                <a:cs typeface="Arial" panose="020B0604020202020204" pitchFamily="34" charset="0"/>
              </a:rPr>
              <a:t>® </a:t>
            </a:r>
            <a:r>
              <a:rPr lang="fr-FR" altLang="fr-FR" sz="2800" b="1" dirty="0">
                <a:solidFill>
                  <a:schemeClr val="bg1">
                    <a:lumMod val="95000"/>
                  </a:schemeClr>
                </a:solidFill>
                <a:cs typeface="Arial" panose="020B0604020202020204" pitchFamily="34" charset="0"/>
              </a:rPr>
              <a:t>: TIMAD (1990), BTRS (1992) </a:t>
            </a:r>
            <a:r>
              <a:rPr lang="fr-FR" altLang="fr-FR" sz="2800" b="1" dirty="0">
                <a:solidFill>
                  <a:schemeClr val="bg1">
                    <a:lumMod val="95000"/>
                  </a:schemeClr>
                </a:solidFill>
              </a:rPr>
              <a:t> </a:t>
            </a:r>
          </a:p>
        </p:txBody>
      </p:sp>
    </p:spTree>
  </p:cSld>
  <p:clrMapOvr>
    <a:masterClrMapping/>
  </p:clrMapOvr>
  <p:transition spd="med">
    <p:wipe dir="r"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786" name="Rectangle 2">
            <a:extLst>
              <a:ext uri="{FF2B5EF4-FFF2-40B4-BE49-F238E27FC236}">
                <a16:creationId xmlns:a16="http://schemas.microsoft.com/office/drawing/2014/main" id="{4236FD3F-4324-4616-BC8B-8223E6BBE74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98525" y="369888"/>
            <a:ext cx="7861300" cy="884237"/>
          </a:xfrm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normAutofit fontScale="90000"/>
          </a:bodyPr>
          <a:lstStyle/>
          <a:p>
            <a:pPr algn="ctr" eaLnBrk="1" hangingPunct="1">
              <a:lnSpc>
                <a:spcPct val="100000"/>
              </a:lnSpc>
              <a:defRPr/>
            </a:pPr>
            <a:r>
              <a:rPr lang="nl-NL" altLang="nl-NL" sz="4000" b="1">
                <a:effectLst>
                  <a:outerShdw blurRad="38100" dist="38100" dir="2700000" algn="tl">
                    <a:srgbClr val="000000"/>
                  </a:outerShdw>
                </a:effectLst>
              </a:rPr>
              <a:t>RETINOPATHIE DIABETIQUE</a:t>
            </a:r>
            <a:r>
              <a:rPr lang="nl-NL" altLang="nl-NL" sz="3600" b="1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nl-NL" altLang="nl-NL" sz="3200" b="1" i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Traitement médical</a:t>
            </a:r>
            <a:endParaRPr lang="fr-FR" altLang="fr-FR" sz="4000" b="1" i="1">
              <a:solidFill>
                <a:srgbClr val="FF0000"/>
              </a:solidFill>
            </a:endParaRPr>
          </a:p>
        </p:txBody>
      </p:sp>
      <p:sp>
        <p:nvSpPr>
          <p:cNvPr id="47107" name="Rectangle 3">
            <a:extLst>
              <a:ext uri="{FF2B5EF4-FFF2-40B4-BE49-F238E27FC236}">
                <a16:creationId xmlns:a16="http://schemas.microsoft.com/office/drawing/2014/main" id="{55EB1155-2CA3-42BB-A5F9-127BE25C22E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04800" y="1752600"/>
            <a:ext cx="8839200" cy="5105400"/>
          </a:xfrm>
          <a:gradFill rotWithShape="0">
            <a:gsLst>
              <a:gs pos="0">
                <a:srgbClr val="00007A"/>
              </a:gs>
              <a:gs pos="100000">
                <a:srgbClr val="000038"/>
              </a:gs>
            </a:gsLst>
            <a:path path="shape">
              <a:fillToRect l="50000" t="50000" r="50000" b="50000"/>
            </a:path>
          </a:gradFill>
        </p:spPr>
        <p:txBody>
          <a:bodyPr/>
          <a:lstStyle/>
          <a:p>
            <a:pPr eaLnBrk="1" hangingPunct="1">
              <a:lnSpc>
                <a:spcPts val="4800"/>
              </a:lnSpc>
            </a:pPr>
            <a:r>
              <a:rPr lang="fr-FR" altLang="fr-FR" sz="2800" b="1" dirty="0">
                <a:solidFill>
                  <a:srgbClr val="FFFF00"/>
                </a:solidFill>
              </a:rPr>
              <a:t>Vasodilatateurs: </a:t>
            </a:r>
          </a:p>
          <a:p>
            <a:pPr lvl="1" eaLnBrk="1" hangingPunct="1">
              <a:lnSpc>
                <a:spcPts val="4800"/>
              </a:lnSpc>
            </a:pPr>
            <a:r>
              <a:rPr lang="fr-FR" altLang="fr-FR" b="1" dirty="0" err="1">
                <a:solidFill>
                  <a:schemeClr val="bg1">
                    <a:lumMod val="95000"/>
                  </a:schemeClr>
                </a:solidFill>
              </a:rPr>
              <a:t>Buflomédil</a:t>
            </a:r>
            <a:r>
              <a:rPr lang="fr-FR" altLang="fr-FR" b="1" dirty="0">
                <a:solidFill>
                  <a:schemeClr val="bg1">
                    <a:lumMod val="95000"/>
                  </a:schemeClr>
                </a:solidFill>
              </a:rPr>
              <a:t>: </a:t>
            </a:r>
            <a:r>
              <a:rPr lang="fr-FR" altLang="fr-FR" b="1" dirty="0" err="1">
                <a:solidFill>
                  <a:schemeClr val="bg1">
                    <a:lumMod val="95000"/>
                  </a:schemeClr>
                </a:solidFill>
              </a:rPr>
              <a:t>Fonzylane</a:t>
            </a:r>
            <a:r>
              <a:rPr lang="fr-FR" altLang="fr-FR" b="1" baseline="30000" dirty="0">
                <a:solidFill>
                  <a:schemeClr val="bg1">
                    <a:lumMod val="95000"/>
                  </a:schemeClr>
                </a:solidFill>
                <a:cs typeface="Arial" panose="020B0604020202020204" pitchFamily="34" charset="0"/>
              </a:rPr>
              <a:t>®</a:t>
            </a:r>
            <a:r>
              <a:rPr lang="fr-FR" altLang="fr-FR" b="1" dirty="0">
                <a:solidFill>
                  <a:schemeClr val="bg1">
                    <a:lumMod val="95000"/>
                  </a:schemeClr>
                </a:solidFill>
              </a:rPr>
              <a:t>, </a:t>
            </a:r>
            <a:r>
              <a:rPr lang="fr-FR" altLang="fr-FR" b="1" dirty="0" err="1">
                <a:solidFill>
                  <a:schemeClr val="bg1">
                    <a:lumMod val="95000"/>
                  </a:schemeClr>
                </a:solidFill>
              </a:rPr>
              <a:t>Naftidrofuryl</a:t>
            </a:r>
            <a:r>
              <a:rPr lang="fr-FR" altLang="fr-FR" b="1" dirty="0">
                <a:solidFill>
                  <a:schemeClr val="bg1">
                    <a:lumMod val="95000"/>
                  </a:schemeClr>
                </a:solidFill>
              </a:rPr>
              <a:t>: </a:t>
            </a:r>
            <a:r>
              <a:rPr lang="fr-FR" altLang="fr-FR" b="1" dirty="0" err="1">
                <a:solidFill>
                  <a:schemeClr val="bg1">
                    <a:lumMod val="95000"/>
                  </a:schemeClr>
                </a:solidFill>
              </a:rPr>
              <a:t>Praxilène</a:t>
            </a:r>
            <a:r>
              <a:rPr lang="fr-FR" altLang="fr-FR" b="1" baseline="30000" dirty="0">
                <a:cs typeface="Arial" panose="020B0604020202020204" pitchFamily="34" charset="0"/>
              </a:rPr>
              <a:t>®</a:t>
            </a:r>
          </a:p>
          <a:p>
            <a:pPr eaLnBrk="1" hangingPunct="1">
              <a:lnSpc>
                <a:spcPts val="4800"/>
              </a:lnSpc>
            </a:pPr>
            <a:r>
              <a:rPr lang="fr-FR" altLang="fr-FR" sz="2800" b="1" dirty="0">
                <a:solidFill>
                  <a:srgbClr val="FFFF00"/>
                </a:solidFill>
              </a:rPr>
              <a:t>Médicaments à action érythrocytaire et leucocytaire:</a:t>
            </a:r>
          </a:p>
          <a:p>
            <a:pPr lvl="1" eaLnBrk="1" hangingPunct="1">
              <a:lnSpc>
                <a:spcPts val="4800"/>
              </a:lnSpc>
            </a:pPr>
            <a:r>
              <a:rPr lang="fr-FR" altLang="fr-FR" b="1" dirty="0" err="1">
                <a:solidFill>
                  <a:schemeClr val="bg1">
                    <a:lumMod val="95000"/>
                  </a:schemeClr>
                </a:solidFill>
              </a:rPr>
              <a:t>Pentoxyfilline</a:t>
            </a:r>
            <a:r>
              <a:rPr lang="fr-FR" altLang="fr-FR" b="1" dirty="0">
                <a:solidFill>
                  <a:schemeClr val="bg1">
                    <a:lumMod val="95000"/>
                  </a:schemeClr>
                </a:solidFill>
              </a:rPr>
              <a:t> (</a:t>
            </a:r>
            <a:r>
              <a:rPr lang="fr-FR" altLang="fr-FR" b="1" dirty="0" err="1">
                <a:solidFill>
                  <a:schemeClr val="bg1">
                    <a:lumMod val="95000"/>
                  </a:schemeClr>
                </a:solidFill>
              </a:rPr>
              <a:t>Torental</a:t>
            </a:r>
            <a:r>
              <a:rPr lang="fr-FR" altLang="fr-FR" b="1" baseline="30000" dirty="0">
                <a:solidFill>
                  <a:schemeClr val="bg1">
                    <a:lumMod val="95000"/>
                  </a:schemeClr>
                </a:solidFill>
                <a:cs typeface="Arial" panose="020B0604020202020204" pitchFamily="34" charset="0"/>
              </a:rPr>
              <a:t>®</a:t>
            </a:r>
            <a:r>
              <a:rPr lang="fr-FR" altLang="fr-FR" b="1" dirty="0">
                <a:solidFill>
                  <a:schemeClr val="bg1">
                    <a:lumMod val="95000"/>
                  </a:schemeClr>
                </a:solidFill>
              </a:rPr>
              <a:t>) : </a:t>
            </a:r>
            <a:r>
              <a:rPr lang="fr-FR" altLang="fr-FR" b="1" dirty="0">
                <a:solidFill>
                  <a:schemeClr val="bg1">
                    <a:lumMod val="95000"/>
                  </a:schemeClr>
                </a:solidFill>
                <a:sym typeface="Wingdings 3" panose="05040102010807070707" pitchFamily="18" charset="2"/>
              </a:rPr>
              <a:t></a:t>
            </a:r>
            <a:r>
              <a:rPr lang="fr-FR" altLang="fr-FR" b="1" dirty="0">
                <a:solidFill>
                  <a:schemeClr val="bg1">
                    <a:lumMod val="95000"/>
                  </a:schemeClr>
                </a:solidFill>
              </a:rPr>
              <a:t> déformabilité des érythrocytes  </a:t>
            </a:r>
          </a:p>
          <a:p>
            <a:pPr lvl="1" eaLnBrk="1" hangingPunct="1">
              <a:lnSpc>
                <a:spcPts val="4800"/>
              </a:lnSpc>
            </a:pPr>
            <a:r>
              <a:rPr lang="fr-FR" altLang="fr-FR" b="1" dirty="0" err="1">
                <a:solidFill>
                  <a:schemeClr val="bg1">
                    <a:lumMod val="95000"/>
                  </a:schemeClr>
                </a:solidFill>
              </a:rPr>
              <a:t>Disodium</a:t>
            </a:r>
            <a:r>
              <a:rPr lang="fr-FR" altLang="fr-FR" b="1" dirty="0">
                <a:solidFill>
                  <a:schemeClr val="bg1">
                    <a:lumMod val="95000"/>
                  </a:schemeClr>
                </a:solidFill>
              </a:rPr>
              <a:t> d’</a:t>
            </a:r>
            <a:r>
              <a:rPr lang="fr-FR" altLang="fr-FR" b="1" dirty="0" err="1">
                <a:solidFill>
                  <a:schemeClr val="bg1">
                    <a:lumMod val="95000"/>
                  </a:schemeClr>
                </a:solidFill>
              </a:rPr>
              <a:t>étidronate</a:t>
            </a:r>
            <a:r>
              <a:rPr lang="fr-FR" altLang="fr-FR" b="1" dirty="0">
                <a:solidFill>
                  <a:schemeClr val="bg1">
                    <a:lumMod val="95000"/>
                  </a:schemeClr>
                </a:solidFill>
              </a:rPr>
              <a:t> diphosphate (DEDP) : </a:t>
            </a:r>
            <a:r>
              <a:rPr lang="fr-FR" altLang="fr-FR" b="1" dirty="0">
                <a:solidFill>
                  <a:schemeClr val="bg1">
                    <a:lumMod val="95000"/>
                  </a:schemeClr>
                </a:solidFill>
                <a:sym typeface="Wingdings 3" panose="05040102010807070707" pitchFamily="18" charset="2"/>
              </a:rPr>
              <a:t></a:t>
            </a:r>
            <a:r>
              <a:rPr lang="fr-FR" altLang="fr-FR" b="1" dirty="0">
                <a:solidFill>
                  <a:schemeClr val="bg1">
                    <a:lumMod val="95000"/>
                  </a:schemeClr>
                </a:solidFill>
              </a:rPr>
              <a:t> 2-3 DPG    </a:t>
            </a:r>
          </a:p>
          <a:p>
            <a:pPr eaLnBrk="1" hangingPunct="1">
              <a:lnSpc>
                <a:spcPct val="105000"/>
              </a:lnSpc>
            </a:pPr>
            <a:endParaRPr lang="fr-FR" altLang="fr-FR" sz="2400" b="1" baseline="30000" dirty="0">
              <a:cs typeface="Arial" panose="020B0604020202020204" pitchFamily="34" charset="0"/>
            </a:endParaRPr>
          </a:p>
        </p:txBody>
      </p:sp>
      <p:pic>
        <p:nvPicPr>
          <p:cNvPr id="4" name="Picture 10">
            <a:extLst>
              <a:ext uri="{FF2B5EF4-FFF2-40B4-BE49-F238E27FC236}">
                <a16:creationId xmlns:a16="http://schemas.microsoft.com/office/drawing/2014/main" id="{E057C9FE-D485-49A8-9FFD-9FBF4D98B4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253"/>
          <a:stretch/>
        </p:blipFill>
        <p:spPr bwMode="auto">
          <a:xfrm>
            <a:off x="6744061" y="1340768"/>
            <a:ext cx="2215057" cy="1296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wipe dir="r"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810" name="Rectangle 2">
            <a:extLst>
              <a:ext uri="{FF2B5EF4-FFF2-40B4-BE49-F238E27FC236}">
                <a16:creationId xmlns:a16="http://schemas.microsoft.com/office/drawing/2014/main" id="{82871B35-6A47-46D4-9AA4-4849F7E1D22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98525" y="369888"/>
            <a:ext cx="7861300" cy="884237"/>
          </a:xfrm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normAutofit fontScale="90000"/>
          </a:bodyPr>
          <a:lstStyle/>
          <a:p>
            <a:pPr algn="ctr" eaLnBrk="1" hangingPunct="1">
              <a:lnSpc>
                <a:spcPct val="100000"/>
              </a:lnSpc>
              <a:defRPr/>
            </a:pPr>
            <a:r>
              <a:rPr lang="nl-NL" altLang="nl-NL" sz="4000" b="1">
                <a:effectLst>
                  <a:outerShdw blurRad="38100" dist="38100" dir="2700000" algn="tl">
                    <a:srgbClr val="000000"/>
                  </a:outerShdw>
                </a:effectLst>
              </a:rPr>
              <a:t>RETINOPATHIE DIABETIQUE</a:t>
            </a:r>
            <a:r>
              <a:rPr lang="nl-NL" altLang="nl-NL" sz="3600" b="1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nl-NL" altLang="nl-NL" sz="3200" b="1" i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Traitement médical</a:t>
            </a:r>
            <a:endParaRPr lang="fr-FR" altLang="fr-FR" sz="4000" b="1" i="1">
              <a:solidFill>
                <a:srgbClr val="FF0000"/>
              </a:solidFill>
            </a:endParaRPr>
          </a:p>
        </p:txBody>
      </p:sp>
      <p:sp>
        <p:nvSpPr>
          <p:cNvPr id="46083" name="Rectangle 3">
            <a:extLst>
              <a:ext uri="{FF2B5EF4-FFF2-40B4-BE49-F238E27FC236}">
                <a16:creationId xmlns:a16="http://schemas.microsoft.com/office/drawing/2014/main" id="{431207A9-C0AC-4872-87D1-5982D08EB21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04800" y="1752600"/>
            <a:ext cx="8839200" cy="5105400"/>
          </a:xfrm>
          <a:gradFill rotWithShape="0">
            <a:gsLst>
              <a:gs pos="0">
                <a:srgbClr val="00007A"/>
              </a:gs>
              <a:gs pos="100000">
                <a:srgbClr val="000038"/>
              </a:gs>
            </a:gsLst>
            <a:path path="shape">
              <a:fillToRect l="50000" t="50000" r="50000" b="50000"/>
            </a:path>
          </a:gradFill>
        </p:spPr>
        <p:txBody>
          <a:bodyPr/>
          <a:lstStyle/>
          <a:p>
            <a:pPr eaLnBrk="1" hangingPunct="1">
              <a:lnSpc>
                <a:spcPct val="140000"/>
              </a:lnSpc>
            </a:pPr>
            <a:r>
              <a:rPr lang="fr-FR" altLang="fr-FR" sz="2800" b="1" dirty="0">
                <a:solidFill>
                  <a:srgbClr val="FFFF00"/>
                </a:solidFill>
              </a:rPr>
              <a:t>Inhibiteurs de l’enzyme de conversion:</a:t>
            </a:r>
          </a:p>
          <a:p>
            <a:pPr lvl="1" eaLnBrk="1" hangingPunct="1">
              <a:lnSpc>
                <a:spcPct val="105000"/>
              </a:lnSpc>
              <a:buFontTx/>
              <a:buNone/>
            </a:pPr>
            <a:r>
              <a:rPr lang="fr-FR" altLang="fr-FR" sz="2800" b="1" dirty="0">
                <a:solidFill>
                  <a:schemeClr val="bg1">
                    <a:lumMod val="95000"/>
                  </a:schemeClr>
                </a:solidFill>
              </a:rPr>
              <a:t>Captopril</a:t>
            </a:r>
            <a:r>
              <a:rPr lang="fr-FR" altLang="fr-FR" sz="2800" b="1" baseline="30000" dirty="0">
                <a:solidFill>
                  <a:schemeClr val="bg1">
                    <a:lumMod val="95000"/>
                  </a:schemeClr>
                </a:solidFill>
                <a:cs typeface="Arial" panose="020B0604020202020204" pitchFamily="34" charset="0"/>
              </a:rPr>
              <a:t>®</a:t>
            </a:r>
            <a:r>
              <a:rPr lang="fr-FR" altLang="fr-FR" sz="2800" b="1" dirty="0">
                <a:solidFill>
                  <a:schemeClr val="bg1">
                    <a:lumMod val="95000"/>
                  </a:schemeClr>
                </a:solidFill>
              </a:rPr>
              <a:t>, </a:t>
            </a:r>
            <a:r>
              <a:rPr lang="fr-FR" altLang="fr-FR" sz="2800" b="1" dirty="0" err="1">
                <a:solidFill>
                  <a:schemeClr val="bg1">
                    <a:lumMod val="95000"/>
                  </a:schemeClr>
                </a:solidFill>
              </a:rPr>
              <a:t>Lisinopril</a:t>
            </a:r>
            <a:r>
              <a:rPr lang="fr-FR" altLang="fr-FR" sz="2800" b="1" baseline="30000" dirty="0">
                <a:solidFill>
                  <a:schemeClr val="bg1">
                    <a:lumMod val="95000"/>
                  </a:schemeClr>
                </a:solidFill>
                <a:cs typeface="Arial" panose="020B0604020202020204" pitchFamily="34" charset="0"/>
              </a:rPr>
              <a:t>®</a:t>
            </a:r>
            <a:br>
              <a:rPr lang="fr-FR" altLang="fr-FR" sz="2800" b="1" dirty="0">
                <a:solidFill>
                  <a:schemeClr val="bg1">
                    <a:lumMod val="95000"/>
                  </a:schemeClr>
                </a:solidFill>
              </a:rPr>
            </a:br>
            <a:endParaRPr lang="fr-FR" altLang="fr-FR" sz="2800" b="1" dirty="0">
              <a:solidFill>
                <a:schemeClr val="bg1">
                  <a:lumMod val="95000"/>
                </a:schemeClr>
              </a:solidFill>
            </a:endParaRPr>
          </a:p>
          <a:p>
            <a:pPr lvl="1" eaLnBrk="1" hangingPunct="1">
              <a:lnSpc>
                <a:spcPct val="235000"/>
              </a:lnSpc>
            </a:pPr>
            <a:r>
              <a:rPr lang="fr-FR" altLang="fr-FR" sz="2800" b="1" dirty="0">
                <a:solidFill>
                  <a:schemeClr val="bg1">
                    <a:lumMod val="95000"/>
                  </a:schemeClr>
                </a:solidFill>
              </a:rPr>
              <a:t>Action favorable sur l’hémodynamique rénale</a:t>
            </a:r>
          </a:p>
          <a:p>
            <a:pPr lvl="1" eaLnBrk="1" hangingPunct="1">
              <a:lnSpc>
                <a:spcPct val="235000"/>
              </a:lnSpc>
            </a:pPr>
            <a:r>
              <a:rPr lang="fr-FR" altLang="fr-FR" sz="2800" b="1" dirty="0">
                <a:solidFill>
                  <a:schemeClr val="bg1">
                    <a:lumMod val="95000"/>
                  </a:schemeClr>
                </a:solidFill>
              </a:rPr>
              <a:t>Ralentissent l’évolution  de la RD</a:t>
            </a:r>
            <a:br>
              <a:rPr lang="fr-FR" altLang="fr-FR" sz="2800" b="1" dirty="0">
                <a:solidFill>
                  <a:schemeClr val="bg1">
                    <a:lumMod val="95000"/>
                  </a:schemeClr>
                </a:solidFill>
              </a:rPr>
            </a:br>
            <a:endParaRPr lang="fr-FR" altLang="fr-FR" sz="2800" b="1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</p:cSld>
  <p:clrMapOvr>
    <a:masterClrMapping/>
  </p:clrMapOvr>
  <p:transition spd="med">
    <p:wipe dir="r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AB8B56D3-93A8-4424-8E41-09BEE20A27C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4800" y="266700"/>
            <a:ext cx="8610600" cy="1104900"/>
          </a:xfrm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nl-NL" altLang="nl-NL" sz="4400" dirty="0">
                <a:solidFill>
                  <a:schemeClr val="accent1">
                    <a:satMod val="1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POURQUOI LE DEPISTAGE                  ET LA SURVEILLANCE ?</a:t>
            </a:r>
            <a:endParaRPr lang="nl-NL" altLang="nl-NL" sz="3600" dirty="0">
              <a:solidFill>
                <a:schemeClr val="accent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5363" name="Rectangle 3">
            <a:extLst>
              <a:ext uri="{FF2B5EF4-FFF2-40B4-BE49-F238E27FC236}">
                <a16:creationId xmlns:a16="http://schemas.microsoft.com/office/drawing/2014/main" id="{D502D949-72D2-4C35-9D61-AB56BFD6EB44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-30138" y="1676400"/>
            <a:ext cx="7410450" cy="4876800"/>
          </a:xfrm>
        </p:spPr>
        <p:txBody>
          <a:bodyPr/>
          <a:lstStyle/>
          <a:p>
            <a:pPr eaLnBrk="1" hangingPunct="1">
              <a:lnSpc>
                <a:spcPct val="150000"/>
              </a:lnSpc>
              <a:buSzPct val="120000"/>
              <a:buFont typeface="Wingdings" panose="05000000000000000000" pitchFamily="2" charset="2"/>
              <a:buChar char="§"/>
            </a:pPr>
            <a:r>
              <a:rPr lang="fr-FR" altLang="nl-NL" sz="2800" b="1" dirty="0">
                <a:solidFill>
                  <a:srgbClr val="FF0000"/>
                </a:solidFill>
              </a:rPr>
              <a:t>Caractère</a:t>
            </a:r>
            <a:r>
              <a:rPr lang="nl-NL" altLang="nl-NL" sz="2800" b="1" dirty="0">
                <a:solidFill>
                  <a:srgbClr val="FF0000"/>
                </a:solidFill>
              </a:rPr>
              <a:t> </a:t>
            </a:r>
            <a:r>
              <a:rPr lang="fr-FR" altLang="nl-NL" sz="2800" b="1" dirty="0">
                <a:solidFill>
                  <a:srgbClr val="FF0000"/>
                </a:solidFill>
              </a:rPr>
              <a:t>insidieux</a:t>
            </a:r>
            <a:r>
              <a:rPr lang="nl-NL" altLang="nl-NL" sz="2800" b="1" dirty="0">
                <a:solidFill>
                  <a:srgbClr val="FF0000"/>
                </a:solidFill>
              </a:rPr>
              <a:t> </a:t>
            </a:r>
            <a:r>
              <a:rPr lang="nl-NL" altLang="nl-NL" sz="2800" b="1" dirty="0"/>
              <a:t>de la </a:t>
            </a:r>
            <a:r>
              <a:rPr lang="fr-FR" altLang="nl-NL" sz="2800" b="1" dirty="0"/>
              <a:t>maladie</a:t>
            </a:r>
          </a:p>
          <a:p>
            <a:pPr eaLnBrk="1" hangingPunct="1">
              <a:lnSpc>
                <a:spcPct val="150000"/>
              </a:lnSpc>
              <a:buSzPct val="120000"/>
              <a:buFont typeface="Wingdings" panose="05000000000000000000" pitchFamily="2" charset="2"/>
              <a:buChar char="§"/>
            </a:pPr>
            <a:r>
              <a:rPr lang="fr-FR" altLang="nl-NL" sz="2800" b="1" dirty="0"/>
              <a:t>Baisse de l’acuité visuelle aux stades tardifs</a:t>
            </a:r>
          </a:p>
          <a:p>
            <a:pPr eaLnBrk="1" hangingPunct="1">
              <a:lnSpc>
                <a:spcPct val="150000"/>
              </a:lnSpc>
              <a:buSzPct val="120000"/>
              <a:buFont typeface="Wingdings" panose="05000000000000000000" pitchFamily="2" charset="2"/>
              <a:buChar char="§"/>
            </a:pPr>
            <a:r>
              <a:rPr lang="fr-FR" altLang="nl-NL" sz="2800" b="1" dirty="0">
                <a:solidFill>
                  <a:srgbClr val="FF0000"/>
                </a:solidFill>
              </a:rPr>
              <a:t>Le dépistage permet:</a:t>
            </a:r>
          </a:p>
          <a:p>
            <a:pPr lvl="1" eaLnBrk="1" hangingPunct="1">
              <a:lnSpc>
                <a:spcPct val="150000"/>
              </a:lnSpc>
              <a:buSzPct val="120000"/>
              <a:buFont typeface="Wingdings" panose="05000000000000000000" pitchFamily="2" charset="2"/>
              <a:buChar char="§"/>
            </a:pPr>
            <a:r>
              <a:rPr lang="fr-FR" altLang="nl-NL" b="1" dirty="0"/>
              <a:t>Un diagnostic précoce</a:t>
            </a:r>
          </a:p>
          <a:p>
            <a:pPr lvl="1" eaLnBrk="1" hangingPunct="1">
              <a:lnSpc>
                <a:spcPct val="150000"/>
              </a:lnSpc>
              <a:buSzPct val="120000"/>
              <a:buFont typeface="Wingdings" panose="05000000000000000000" pitchFamily="2" charset="2"/>
              <a:buChar char="§"/>
            </a:pPr>
            <a:r>
              <a:rPr lang="fr-FR" altLang="nl-NL" b="1" dirty="0"/>
              <a:t>Planifier le traitement et la surveillance</a:t>
            </a:r>
          </a:p>
          <a:p>
            <a:pPr lvl="1" eaLnBrk="1" hangingPunct="1">
              <a:lnSpc>
                <a:spcPct val="150000"/>
              </a:lnSpc>
              <a:buSzPct val="120000"/>
              <a:buFont typeface="Wingdings" panose="05000000000000000000" pitchFamily="2" charset="2"/>
              <a:buChar char="§"/>
            </a:pPr>
            <a:r>
              <a:rPr lang="fr-FR" altLang="nl-NL" b="1" dirty="0"/>
              <a:t>Evaluer le pronostic fonctionnel et vital</a:t>
            </a:r>
          </a:p>
        </p:txBody>
      </p:sp>
      <p:pic>
        <p:nvPicPr>
          <p:cNvPr id="15364" name="Picture 11" descr="VII21B">
            <a:extLst>
              <a:ext uri="{FF2B5EF4-FFF2-40B4-BE49-F238E27FC236}">
                <a16:creationId xmlns:a16="http://schemas.microsoft.com/office/drawing/2014/main" id="{A667D0B6-76C6-4907-9353-804CBA77AB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-18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554" y="1649112"/>
            <a:ext cx="1892942" cy="177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9">
            <a:extLst>
              <a:ext uri="{FF2B5EF4-FFF2-40B4-BE49-F238E27FC236}">
                <a16:creationId xmlns:a16="http://schemas.microsoft.com/office/drawing/2014/main" id="{842CF720-8457-4182-BB3E-A3EA52199D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7002" y="3429000"/>
            <a:ext cx="1889494" cy="313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810" name="Rectangle 2">
            <a:extLst>
              <a:ext uri="{FF2B5EF4-FFF2-40B4-BE49-F238E27FC236}">
                <a16:creationId xmlns:a16="http://schemas.microsoft.com/office/drawing/2014/main" id="{82871B35-6A47-46D4-9AA4-4849F7E1D22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98525" y="369888"/>
            <a:ext cx="7861300" cy="884237"/>
          </a:xfrm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normAutofit fontScale="90000"/>
          </a:bodyPr>
          <a:lstStyle/>
          <a:p>
            <a:pPr algn="ctr" eaLnBrk="1" hangingPunct="1">
              <a:lnSpc>
                <a:spcPct val="100000"/>
              </a:lnSpc>
              <a:defRPr/>
            </a:pPr>
            <a:r>
              <a:rPr lang="nl-NL" altLang="nl-NL" sz="4000" b="1">
                <a:effectLst>
                  <a:outerShdw blurRad="38100" dist="38100" dir="2700000" algn="tl">
                    <a:srgbClr val="000000"/>
                  </a:outerShdw>
                </a:effectLst>
              </a:rPr>
              <a:t>RETINOPATHIE DIABETIQUE</a:t>
            </a:r>
            <a:r>
              <a:rPr lang="nl-NL" altLang="nl-NL" sz="3600" b="1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nl-NL" altLang="nl-NL" sz="3200" b="1" i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Traitement médical</a:t>
            </a:r>
            <a:endParaRPr lang="fr-FR" altLang="fr-FR" sz="4000" b="1" i="1">
              <a:solidFill>
                <a:srgbClr val="FF000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D525322-430C-413F-9696-7B0D4D2FD69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 l="30312" t="13655" r="31888" b="48546"/>
          <a:stretch/>
        </p:blipFill>
        <p:spPr>
          <a:xfrm>
            <a:off x="35496" y="1340768"/>
            <a:ext cx="9036496" cy="252028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3D217BC-811E-4FA9-BD71-5A63EB7A629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30313" t="32554" r="31100" b="42731"/>
          <a:stretch/>
        </p:blipFill>
        <p:spPr>
          <a:xfrm>
            <a:off x="35496" y="3979919"/>
            <a:ext cx="9036496" cy="1673819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F1494F78-9528-4B1C-A94D-0906363D7210}"/>
              </a:ext>
            </a:extLst>
          </p:cNvPr>
          <p:cNvSpPr/>
          <p:nvPr/>
        </p:nvSpPr>
        <p:spPr>
          <a:xfrm>
            <a:off x="72008" y="4509120"/>
            <a:ext cx="8687817" cy="720080"/>
          </a:xfrm>
          <a:prstGeom prst="roundRect">
            <a:avLst/>
          </a:prstGeom>
          <a:solidFill>
            <a:srgbClr val="92D050">
              <a:alpha val="34000"/>
            </a:srgbClr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8194" name="Picture 2" descr="https://ars.els-cdn.com/content/image/1-s2.0-S0006295217304549-fx1_lrg.jpg">
            <a:extLst>
              <a:ext uri="{FF2B5EF4-FFF2-40B4-BE49-F238E27FC236}">
                <a16:creationId xmlns:a16="http://schemas.microsoft.com/office/drawing/2014/main" id="{AB1EAD55-2CB9-44E6-84B3-57399DFED1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3356991"/>
            <a:ext cx="9036496" cy="3471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778686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618" name="Rectangle 2">
            <a:extLst>
              <a:ext uri="{FF2B5EF4-FFF2-40B4-BE49-F238E27FC236}">
                <a16:creationId xmlns:a16="http://schemas.microsoft.com/office/drawing/2014/main" id="{84DCD086-F43B-4E2A-8559-A4E3E5FD7A6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98525" y="369888"/>
            <a:ext cx="7861300" cy="884237"/>
          </a:xfrm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normAutofit fontScale="90000"/>
          </a:bodyPr>
          <a:lstStyle/>
          <a:p>
            <a:pPr algn="ctr" eaLnBrk="1" hangingPunct="1">
              <a:lnSpc>
                <a:spcPct val="100000"/>
              </a:lnSpc>
              <a:defRPr/>
            </a:pPr>
            <a:r>
              <a:rPr lang="nl-NL" altLang="nl-NL" sz="4000" b="1">
                <a:effectLst>
                  <a:outerShdw blurRad="38100" dist="38100" dir="2700000" algn="tl">
                    <a:srgbClr val="000000"/>
                  </a:outerShdw>
                </a:effectLst>
              </a:rPr>
              <a:t>RETINOPATHIE DIABETIQUE</a:t>
            </a:r>
            <a:r>
              <a:rPr lang="nl-NL" altLang="nl-NL" sz="3600" b="1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nl-NL" altLang="nl-NL" sz="3200" b="1" i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Photocoagulation au laser</a:t>
            </a:r>
            <a:endParaRPr lang="fr-FR" altLang="fr-FR" sz="4000" b="1" i="1">
              <a:solidFill>
                <a:srgbClr val="FF0000"/>
              </a:solidFill>
            </a:endParaRPr>
          </a:p>
        </p:txBody>
      </p:sp>
      <p:sp>
        <p:nvSpPr>
          <p:cNvPr id="48131" name="Rectangle 3">
            <a:extLst>
              <a:ext uri="{FF2B5EF4-FFF2-40B4-BE49-F238E27FC236}">
                <a16:creationId xmlns:a16="http://schemas.microsoft.com/office/drawing/2014/main" id="{A411E3FC-E286-462B-A6D0-DA9060C9522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04800" y="1752600"/>
            <a:ext cx="8839200" cy="5105400"/>
          </a:xfrm>
          <a:gradFill rotWithShape="0">
            <a:gsLst>
              <a:gs pos="0">
                <a:srgbClr val="00007A"/>
              </a:gs>
              <a:gs pos="100000">
                <a:srgbClr val="000038"/>
              </a:gs>
            </a:gsLst>
            <a:path path="shape">
              <a:fillToRect l="50000" t="50000" r="50000" b="50000"/>
            </a:path>
          </a:gradFill>
        </p:spPr>
        <p:txBody>
          <a:bodyPr/>
          <a:lstStyle/>
          <a:p>
            <a:pPr eaLnBrk="1" hangingPunct="1">
              <a:lnSpc>
                <a:spcPct val="220000"/>
              </a:lnSpc>
            </a:pPr>
            <a:r>
              <a:rPr lang="fr-FR" altLang="fr-FR" sz="2800" b="1" dirty="0">
                <a:solidFill>
                  <a:srgbClr val="FFFF00"/>
                </a:solidFill>
              </a:rPr>
              <a:t>Œdème maculaire</a:t>
            </a:r>
          </a:p>
          <a:p>
            <a:pPr lvl="1" eaLnBrk="1" hangingPunct="1">
              <a:lnSpc>
                <a:spcPct val="220000"/>
              </a:lnSpc>
            </a:pPr>
            <a:r>
              <a:rPr lang="fr-FR" altLang="fr-FR" dirty="0"/>
              <a:t>  </a:t>
            </a:r>
            <a:r>
              <a:rPr lang="fr-FR" altLang="fr-FR" b="1" dirty="0">
                <a:solidFill>
                  <a:schemeClr val="bg1">
                    <a:lumMod val="95000"/>
                  </a:schemeClr>
                </a:solidFill>
              </a:rPr>
              <a:t>Traitement focal</a:t>
            </a:r>
          </a:p>
          <a:p>
            <a:pPr lvl="1" eaLnBrk="1" hangingPunct="1">
              <a:lnSpc>
                <a:spcPct val="220000"/>
              </a:lnSpc>
            </a:pPr>
            <a:r>
              <a:rPr lang="fr-FR" altLang="fr-FR" b="1" dirty="0">
                <a:solidFill>
                  <a:schemeClr val="bg1">
                    <a:lumMod val="95000"/>
                  </a:schemeClr>
                </a:solidFill>
              </a:rPr>
              <a:t>  Grille maculaire</a:t>
            </a:r>
          </a:p>
          <a:p>
            <a:pPr eaLnBrk="1" hangingPunct="1"/>
            <a:endParaRPr lang="en-US" altLang="fr-FR" sz="2800" b="1" dirty="0"/>
          </a:p>
        </p:txBody>
      </p:sp>
      <p:pic>
        <p:nvPicPr>
          <p:cNvPr id="48132" name="Picture 5">
            <a:extLst>
              <a:ext uri="{FF2B5EF4-FFF2-40B4-BE49-F238E27FC236}">
                <a16:creationId xmlns:a16="http://schemas.microsoft.com/office/drawing/2014/main" id="{E82E69E8-9812-478F-9685-12A7E4A51D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743200"/>
            <a:ext cx="3810000" cy="32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wipe dir="r"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642" name="Rectangle 2">
            <a:extLst>
              <a:ext uri="{FF2B5EF4-FFF2-40B4-BE49-F238E27FC236}">
                <a16:creationId xmlns:a16="http://schemas.microsoft.com/office/drawing/2014/main" id="{7AF73AFC-ECA2-41CB-AB44-A27E427A9D7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98525" y="369888"/>
            <a:ext cx="7861300" cy="884237"/>
          </a:xfrm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noAutofit/>
          </a:bodyPr>
          <a:lstStyle/>
          <a:p>
            <a:pPr algn="ctr" eaLnBrk="1" hangingPunct="1">
              <a:lnSpc>
                <a:spcPct val="100000"/>
              </a:lnSpc>
              <a:defRPr/>
            </a:pPr>
            <a:r>
              <a:rPr lang="nl-NL" altLang="nl-NL" sz="40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RETINOPATHIE DIABETIQUE </a:t>
            </a:r>
            <a:r>
              <a:rPr lang="nl-NL" altLang="nl-NL" sz="40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Photocoagulation au laser</a:t>
            </a:r>
            <a:endParaRPr lang="fr-FR" altLang="fr-FR" sz="4000" b="1" i="1" dirty="0">
              <a:solidFill>
                <a:srgbClr val="FF0000"/>
              </a:solidFill>
            </a:endParaRPr>
          </a:p>
        </p:txBody>
      </p:sp>
      <p:sp>
        <p:nvSpPr>
          <p:cNvPr id="49155" name="Rectangle 3">
            <a:extLst>
              <a:ext uri="{FF2B5EF4-FFF2-40B4-BE49-F238E27FC236}">
                <a16:creationId xmlns:a16="http://schemas.microsoft.com/office/drawing/2014/main" id="{B48AE744-F737-407E-84C4-9B6A19B9D6E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04800" y="1752600"/>
            <a:ext cx="8839200" cy="5105400"/>
          </a:xfrm>
          <a:gradFill rotWithShape="0">
            <a:gsLst>
              <a:gs pos="0">
                <a:srgbClr val="00007A"/>
              </a:gs>
              <a:gs pos="100000">
                <a:srgbClr val="000038"/>
              </a:gs>
            </a:gsLst>
            <a:path path="shape">
              <a:fillToRect l="50000" t="50000" r="50000" b="50000"/>
            </a:path>
          </a:gradFill>
        </p:spPr>
        <p:txBody>
          <a:bodyPr/>
          <a:lstStyle/>
          <a:p>
            <a:pPr eaLnBrk="1" hangingPunct="1"/>
            <a:r>
              <a:rPr lang="fr-FR" altLang="fr-FR" sz="2800" b="1" dirty="0" err="1">
                <a:solidFill>
                  <a:srgbClr val="FFFF00"/>
                </a:solidFill>
              </a:rPr>
              <a:t>Photocoagulation</a:t>
            </a:r>
            <a:r>
              <a:rPr lang="fr-FR" altLang="fr-FR" sz="2800" b="1" dirty="0">
                <a:solidFill>
                  <a:srgbClr val="FFFF00"/>
                </a:solidFill>
              </a:rPr>
              <a:t> </a:t>
            </a:r>
            <a:r>
              <a:rPr lang="fr-FR" altLang="fr-FR" sz="2800" b="1" dirty="0" err="1">
                <a:solidFill>
                  <a:srgbClr val="FFFF00"/>
                </a:solidFill>
              </a:rPr>
              <a:t>panrétinienne</a:t>
            </a:r>
            <a:r>
              <a:rPr lang="fr-FR" altLang="fr-FR" sz="2800" b="1" dirty="0">
                <a:solidFill>
                  <a:srgbClr val="FFFF00"/>
                </a:solidFill>
              </a:rPr>
              <a:t> (PPR) </a:t>
            </a:r>
          </a:p>
          <a:p>
            <a:pPr lvl="1" eaLnBrk="1" hangingPunct="1">
              <a:lnSpc>
                <a:spcPct val="150000"/>
              </a:lnSpc>
            </a:pPr>
            <a:r>
              <a:rPr lang="fr-FR" altLang="fr-FR" sz="2400" b="1" dirty="0">
                <a:solidFill>
                  <a:schemeClr val="bg1">
                    <a:lumMod val="95000"/>
                  </a:schemeClr>
                </a:solidFill>
              </a:rPr>
              <a:t>RD </a:t>
            </a:r>
            <a:r>
              <a:rPr lang="fr-FR" altLang="fr-FR" sz="2400" b="1" dirty="0" err="1">
                <a:solidFill>
                  <a:schemeClr val="bg1">
                    <a:lumMod val="95000"/>
                  </a:schemeClr>
                </a:solidFill>
              </a:rPr>
              <a:t>préproliférante</a:t>
            </a:r>
            <a:endParaRPr lang="fr-FR" altLang="fr-FR" sz="2400" b="1" dirty="0">
              <a:solidFill>
                <a:schemeClr val="bg1">
                  <a:lumMod val="95000"/>
                </a:schemeClr>
              </a:solidFill>
            </a:endParaRPr>
          </a:p>
          <a:p>
            <a:pPr lvl="1" eaLnBrk="1" hangingPunct="1">
              <a:lnSpc>
                <a:spcPct val="150000"/>
              </a:lnSpc>
            </a:pPr>
            <a:r>
              <a:rPr lang="fr-FR" altLang="fr-FR" sz="2400" b="1" dirty="0">
                <a:solidFill>
                  <a:schemeClr val="bg1">
                    <a:lumMod val="95000"/>
                  </a:schemeClr>
                </a:solidFill>
              </a:rPr>
              <a:t>RD proliférante</a:t>
            </a:r>
          </a:p>
          <a:p>
            <a:pPr eaLnBrk="1" hangingPunct="1"/>
            <a:endParaRPr lang="en-US" altLang="fr-FR" sz="2800" b="1" dirty="0"/>
          </a:p>
        </p:txBody>
      </p:sp>
      <p:pic>
        <p:nvPicPr>
          <p:cNvPr id="49156" name="Picture 10">
            <a:extLst>
              <a:ext uri="{FF2B5EF4-FFF2-40B4-BE49-F238E27FC236}">
                <a16:creationId xmlns:a16="http://schemas.microsoft.com/office/drawing/2014/main" id="{A8B96359-798F-4015-A376-D791D0A4DD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525" y="4267200"/>
            <a:ext cx="7877175" cy="259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wipe dir="r"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66" name="Rectangle 2">
            <a:extLst>
              <a:ext uri="{FF2B5EF4-FFF2-40B4-BE49-F238E27FC236}">
                <a16:creationId xmlns:a16="http://schemas.microsoft.com/office/drawing/2014/main" id="{D19E7F3D-BACA-4EE6-9CAD-2BF21DED923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98525" y="369888"/>
            <a:ext cx="7861300" cy="884237"/>
          </a:xfrm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noAutofit/>
          </a:bodyPr>
          <a:lstStyle/>
          <a:p>
            <a:pPr algn="ctr" eaLnBrk="1" hangingPunct="1">
              <a:lnSpc>
                <a:spcPct val="100000"/>
              </a:lnSpc>
              <a:defRPr/>
            </a:pPr>
            <a:r>
              <a:rPr lang="nl-NL" altLang="nl-NL" sz="40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RETINOPATHIE DIABETIQUE </a:t>
            </a:r>
            <a:r>
              <a:rPr lang="nl-NL" altLang="nl-NL" sz="36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INJECTIONS INTRAVITREENES (IVT)</a:t>
            </a:r>
            <a:endParaRPr lang="fr-FR" altLang="fr-FR" sz="4000" b="1" i="1" dirty="0">
              <a:solidFill>
                <a:srgbClr val="FFFF00"/>
              </a:solidFill>
            </a:endParaRPr>
          </a:p>
        </p:txBody>
      </p:sp>
      <p:sp>
        <p:nvSpPr>
          <p:cNvPr id="50179" name="Rectangle 3">
            <a:extLst>
              <a:ext uri="{FF2B5EF4-FFF2-40B4-BE49-F238E27FC236}">
                <a16:creationId xmlns:a16="http://schemas.microsoft.com/office/drawing/2014/main" id="{F4F10A28-01DA-4902-8FE2-1CA70C01E3B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51520" y="1547052"/>
            <a:ext cx="5732587" cy="5105400"/>
          </a:xfrm>
          <a:gradFill rotWithShape="0">
            <a:gsLst>
              <a:gs pos="0">
                <a:srgbClr val="00007A"/>
              </a:gs>
              <a:gs pos="100000">
                <a:srgbClr val="000038"/>
              </a:gs>
            </a:gsLst>
            <a:path path="shape">
              <a:fillToRect l="50000" t="50000" r="50000" b="50000"/>
            </a:path>
          </a:gradFill>
        </p:spPr>
        <p:txBody>
          <a:bodyPr/>
          <a:lstStyle/>
          <a:p>
            <a:pPr eaLnBrk="1" hangingPunct="1">
              <a:lnSpc>
                <a:spcPct val="250000"/>
              </a:lnSpc>
            </a:pPr>
            <a:r>
              <a:rPr lang="fr-FR" altLang="fr-FR" sz="2800" b="1" dirty="0">
                <a:solidFill>
                  <a:schemeClr val="bg1">
                    <a:lumMod val="95000"/>
                  </a:schemeClr>
                </a:solidFill>
              </a:rPr>
              <a:t>Corticoïdes (</a:t>
            </a:r>
            <a:r>
              <a:rPr lang="fr-FR" altLang="fr-FR" sz="2800" b="1" dirty="0" err="1">
                <a:solidFill>
                  <a:schemeClr val="bg1">
                    <a:lumMod val="95000"/>
                  </a:schemeClr>
                </a:solidFill>
              </a:rPr>
              <a:t>Kenacort</a:t>
            </a:r>
            <a:r>
              <a:rPr lang="fr-FR" altLang="fr-FR" sz="2800" b="1" dirty="0">
                <a:solidFill>
                  <a:schemeClr val="bg1">
                    <a:lumMod val="95000"/>
                  </a:schemeClr>
                </a:solidFill>
              </a:rPr>
              <a:t>*)</a:t>
            </a:r>
          </a:p>
          <a:p>
            <a:pPr eaLnBrk="1" hangingPunct="1">
              <a:lnSpc>
                <a:spcPct val="250000"/>
              </a:lnSpc>
            </a:pPr>
            <a:r>
              <a:rPr lang="fr-FR" altLang="fr-FR" sz="2800" b="1" dirty="0">
                <a:solidFill>
                  <a:schemeClr val="bg1">
                    <a:lumMod val="95000"/>
                  </a:schemeClr>
                </a:solidFill>
              </a:rPr>
              <a:t>Anti-VEGF: </a:t>
            </a:r>
            <a:r>
              <a:rPr lang="fr-FR" altLang="fr-FR" sz="2800" b="1" dirty="0" err="1">
                <a:solidFill>
                  <a:schemeClr val="bg1">
                    <a:lumMod val="95000"/>
                  </a:schemeClr>
                </a:solidFill>
              </a:rPr>
              <a:t>Avastin</a:t>
            </a:r>
            <a:r>
              <a:rPr lang="fr-FR" altLang="fr-FR" sz="2800" b="1" dirty="0">
                <a:solidFill>
                  <a:schemeClr val="bg1">
                    <a:lumMod val="95000"/>
                  </a:schemeClr>
                </a:solidFill>
              </a:rPr>
              <a:t>*, </a:t>
            </a:r>
            <a:r>
              <a:rPr lang="fr-FR" altLang="fr-FR" sz="2800" b="1" dirty="0" err="1">
                <a:solidFill>
                  <a:schemeClr val="bg1">
                    <a:lumMod val="95000"/>
                  </a:schemeClr>
                </a:solidFill>
              </a:rPr>
              <a:t>Lucentis</a:t>
            </a:r>
            <a:r>
              <a:rPr lang="fr-FR" altLang="fr-FR" sz="2800" b="1" dirty="0">
                <a:solidFill>
                  <a:schemeClr val="bg1">
                    <a:lumMod val="95000"/>
                  </a:schemeClr>
                </a:solidFill>
              </a:rPr>
              <a:t>*, </a:t>
            </a:r>
            <a:r>
              <a:rPr lang="fr-FR" altLang="fr-FR" sz="2800" b="1" dirty="0" err="1">
                <a:solidFill>
                  <a:schemeClr val="bg1">
                    <a:lumMod val="95000"/>
                  </a:schemeClr>
                </a:solidFill>
              </a:rPr>
              <a:t>Eylea</a:t>
            </a:r>
            <a:r>
              <a:rPr lang="fr-FR" altLang="fr-FR" sz="2800" b="1" dirty="0">
                <a:solidFill>
                  <a:schemeClr val="bg1">
                    <a:lumMod val="95000"/>
                  </a:schemeClr>
                </a:solidFill>
              </a:rPr>
              <a:t>*</a:t>
            </a:r>
          </a:p>
          <a:p>
            <a:pPr eaLnBrk="1" hangingPunct="1">
              <a:lnSpc>
                <a:spcPct val="250000"/>
              </a:lnSpc>
            </a:pPr>
            <a:r>
              <a:rPr lang="fr-FR" altLang="fr-FR" sz="2800" b="1" dirty="0">
                <a:solidFill>
                  <a:srgbClr val="FFFF00"/>
                </a:solidFill>
              </a:rPr>
              <a:t>Indications:</a:t>
            </a:r>
            <a:r>
              <a:rPr lang="fr-FR" altLang="fr-FR" sz="2800" b="1" dirty="0">
                <a:solidFill>
                  <a:schemeClr val="bg1">
                    <a:lumMod val="95000"/>
                  </a:schemeClr>
                </a:solidFill>
              </a:rPr>
              <a:t> OMD, RDP, GNV</a:t>
            </a:r>
            <a:endParaRPr lang="en-US" altLang="fr-FR" sz="2800" b="1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50180" name="Picture 9">
            <a:extLst>
              <a:ext uri="{FF2B5EF4-FFF2-40B4-BE49-F238E27FC236}">
                <a16:creationId xmlns:a16="http://schemas.microsoft.com/office/drawing/2014/main" id="{39FD37BF-1D31-450B-ADBF-A717F04F67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8252" y="2958319"/>
            <a:ext cx="2267744" cy="3529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5" descr="OMC OCT">
            <a:extLst>
              <a:ext uri="{FF2B5EF4-FFF2-40B4-BE49-F238E27FC236}">
                <a16:creationId xmlns:a16="http://schemas.microsoft.com/office/drawing/2014/main" id="{C4B41AFF-6301-499E-BB00-8D10A22ACC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1547052"/>
            <a:ext cx="2855912" cy="133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7" descr="http://img.allodocteurs.fr/upload/article/959-injections.jpg">
            <a:extLst>
              <a:ext uri="{FF2B5EF4-FFF2-40B4-BE49-F238E27FC236}">
                <a16:creationId xmlns:a16="http://schemas.microsoft.com/office/drawing/2014/main" id="{5598DF51-959F-4D83-B054-B1EAF64983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64" t="13841"/>
          <a:stretch>
            <a:fillRect/>
          </a:stretch>
        </p:blipFill>
        <p:spPr bwMode="auto">
          <a:xfrm>
            <a:off x="267369" y="1951236"/>
            <a:ext cx="5732588" cy="413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66" name="Rectangle 2">
            <a:extLst>
              <a:ext uri="{FF2B5EF4-FFF2-40B4-BE49-F238E27FC236}">
                <a16:creationId xmlns:a16="http://schemas.microsoft.com/office/drawing/2014/main" id="{D19E7F3D-BACA-4EE6-9CAD-2BF21DED923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98525" y="369888"/>
            <a:ext cx="7861300" cy="884237"/>
          </a:xfrm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noAutofit/>
          </a:bodyPr>
          <a:lstStyle/>
          <a:p>
            <a:pPr algn="ctr" eaLnBrk="1" hangingPunct="1">
              <a:lnSpc>
                <a:spcPct val="100000"/>
              </a:lnSpc>
              <a:defRPr/>
            </a:pPr>
            <a:r>
              <a:rPr lang="nl-NL" altLang="nl-NL" sz="40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RETINOPATHIE DIABETIQUE </a:t>
            </a:r>
            <a:r>
              <a:rPr lang="nl-NL" altLang="nl-NL" sz="40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Traitement chirurgical</a:t>
            </a:r>
            <a:endParaRPr lang="fr-FR" altLang="fr-FR" sz="4000" b="1" i="1" dirty="0">
              <a:solidFill>
                <a:srgbClr val="FF0000"/>
              </a:solidFill>
            </a:endParaRPr>
          </a:p>
        </p:txBody>
      </p:sp>
      <p:sp>
        <p:nvSpPr>
          <p:cNvPr id="50179" name="Rectangle 3">
            <a:extLst>
              <a:ext uri="{FF2B5EF4-FFF2-40B4-BE49-F238E27FC236}">
                <a16:creationId xmlns:a16="http://schemas.microsoft.com/office/drawing/2014/main" id="{F4F10A28-01DA-4902-8FE2-1CA70C01E3B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25288" y="1752600"/>
            <a:ext cx="8839200" cy="5105400"/>
          </a:xfrm>
          <a:gradFill rotWithShape="0">
            <a:gsLst>
              <a:gs pos="0">
                <a:srgbClr val="00007A"/>
              </a:gs>
              <a:gs pos="100000">
                <a:srgbClr val="000038"/>
              </a:gs>
            </a:gsLst>
            <a:path path="shape">
              <a:fillToRect l="50000" t="50000" r="50000" b="50000"/>
            </a:path>
          </a:gradFill>
        </p:spPr>
        <p:txBody>
          <a:bodyPr/>
          <a:lstStyle/>
          <a:p>
            <a:pPr marL="119062" indent="0" eaLnBrk="1" hangingPunct="1">
              <a:lnSpc>
                <a:spcPct val="250000"/>
              </a:lnSpc>
              <a:buNone/>
            </a:pPr>
            <a:r>
              <a:rPr lang="fr-FR" altLang="fr-FR" sz="2800" b="1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fr-FR" altLang="fr-FR" b="1" dirty="0">
                <a:solidFill>
                  <a:srgbClr val="FFC000"/>
                </a:solidFill>
              </a:rPr>
              <a:t>VITRECTOMIE: 23 et 25Gauges</a:t>
            </a:r>
            <a:endParaRPr lang="fr-FR" altLang="fr-FR" sz="2800" b="1" dirty="0">
              <a:solidFill>
                <a:srgbClr val="FFC000"/>
              </a:solidFill>
            </a:endParaRPr>
          </a:p>
          <a:p>
            <a:pPr eaLnBrk="1" hangingPunct="1">
              <a:lnSpc>
                <a:spcPct val="250000"/>
              </a:lnSpc>
            </a:pPr>
            <a:r>
              <a:rPr lang="fr-FR" altLang="fr-FR" sz="2800" b="1" dirty="0">
                <a:solidFill>
                  <a:schemeClr val="bg1">
                    <a:lumMod val="95000"/>
                  </a:schemeClr>
                </a:solidFill>
              </a:rPr>
              <a:t>Hémorragie </a:t>
            </a:r>
            <a:r>
              <a:rPr lang="fr-FR" altLang="fr-FR" sz="2800" b="1" dirty="0" err="1">
                <a:solidFill>
                  <a:schemeClr val="bg1">
                    <a:lumMod val="95000"/>
                  </a:schemeClr>
                </a:solidFill>
              </a:rPr>
              <a:t>intra-vitréenne</a:t>
            </a:r>
            <a:endParaRPr lang="fr-FR" altLang="fr-FR" sz="2800" b="1" dirty="0">
              <a:solidFill>
                <a:schemeClr val="bg1">
                  <a:lumMod val="95000"/>
                </a:schemeClr>
              </a:solidFill>
            </a:endParaRPr>
          </a:p>
          <a:p>
            <a:pPr eaLnBrk="1" hangingPunct="1">
              <a:lnSpc>
                <a:spcPct val="250000"/>
              </a:lnSpc>
            </a:pPr>
            <a:r>
              <a:rPr lang="fr-FR" altLang="fr-FR" sz="2800" b="1" dirty="0">
                <a:solidFill>
                  <a:schemeClr val="bg1">
                    <a:lumMod val="95000"/>
                  </a:schemeClr>
                </a:solidFill>
              </a:rPr>
              <a:t>Glaucome </a:t>
            </a:r>
            <a:r>
              <a:rPr lang="fr-FR" altLang="fr-FR" sz="2800" b="1" dirty="0" err="1">
                <a:solidFill>
                  <a:schemeClr val="bg1">
                    <a:lumMod val="95000"/>
                  </a:schemeClr>
                </a:solidFill>
              </a:rPr>
              <a:t>néovasculaire</a:t>
            </a:r>
            <a:endParaRPr lang="fr-FR" altLang="fr-FR" sz="2800" b="1" dirty="0">
              <a:solidFill>
                <a:schemeClr val="bg1">
                  <a:lumMod val="95000"/>
                </a:schemeClr>
              </a:solidFill>
            </a:endParaRPr>
          </a:p>
          <a:p>
            <a:pPr eaLnBrk="1" hangingPunct="1">
              <a:lnSpc>
                <a:spcPct val="250000"/>
              </a:lnSpc>
            </a:pPr>
            <a:r>
              <a:rPr lang="fr-FR" altLang="fr-FR" sz="2800" b="1" dirty="0">
                <a:solidFill>
                  <a:schemeClr val="bg1">
                    <a:lumMod val="95000"/>
                  </a:schemeClr>
                </a:solidFill>
              </a:rPr>
              <a:t>Décollement de rétine </a:t>
            </a:r>
            <a:r>
              <a:rPr lang="fr-FR" altLang="fr-FR" sz="2800" b="1" dirty="0" err="1">
                <a:solidFill>
                  <a:schemeClr val="bg1">
                    <a:lumMod val="95000"/>
                  </a:schemeClr>
                </a:solidFill>
              </a:rPr>
              <a:t>tractionnel</a:t>
            </a:r>
            <a:endParaRPr lang="en-US" altLang="fr-FR" sz="2800" b="1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50180" name="Picture 9">
            <a:extLst>
              <a:ext uri="{FF2B5EF4-FFF2-40B4-BE49-F238E27FC236}">
                <a16:creationId xmlns:a16="http://schemas.microsoft.com/office/drawing/2014/main" id="{39FD37BF-1D31-450B-ADBF-A717F04F67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7875" y="1752600"/>
            <a:ext cx="3286125" cy="5114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98526965"/>
      </p:ext>
    </p:extLst>
  </p:cSld>
  <p:clrMapOvr>
    <a:masterClrMapping/>
  </p:clrMapOvr>
  <p:transition spd="med">
    <p:wipe dir="r"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0BF132-ED08-464E-8FFD-E643330B82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8289" y="155448"/>
            <a:ext cx="8229600" cy="1252728"/>
          </a:xfrm>
        </p:spPr>
        <p:txBody>
          <a:bodyPr>
            <a:noAutofit/>
          </a:bodyPr>
          <a:lstStyle/>
          <a:p>
            <a:r>
              <a:rPr lang="fr-FR" sz="2800" dirty="0"/>
              <a:t>Cas N°1:</a:t>
            </a:r>
            <a:br>
              <a:rPr lang="fr-FR" sz="2800" dirty="0"/>
            </a:br>
            <a:r>
              <a:rPr lang="fr-FR" sz="2800" dirty="0"/>
              <a:t>36 ans, DID depuis 20 ans, </a:t>
            </a:r>
            <a:br>
              <a:rPr lang="fr-FR" sz="2800" dirty="0"/>
            </a:br>
            <a:r>
              <a:rPr lang="fr-FR" sz="2800" dirty="0"/>
              <a:t>Un seul examen ophtalmo +++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1820287-C993-4E70-87CF-921D6BC1C8B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72" b="45829"/>
          <a:stretch/>
        </p:blipFill>
        <p:spPr>
          <a:xfrm>
            <a:off x="326056" y="1700808"/>
            <a:ext cx="4245944" cy="424847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2D9EF51-0DA1-406B-A85D-E5BCBDB0BF0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50" t="7362" r="19288" b="18181"/>
          <a:stretch/>
        </p:blipFill>
        <p:spPr>
          <a:xfrm>
            <a:off x="4716015" y="1721188"/>
            <a:ext cx="4184651" cy="4248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424112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0BF132-ED08-464E-8FFD-E643330B82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7630" y="116632"/>
            <a:ext cx="8229600" cy="1252728"/>
          </a:xfrm>
        </p:spPr>
        <p:txBody>
          <a:bodyPr>
            <a:noAutofit/>
          </a:bodyPr>
          <a:lstStyle/>
          <a:p>
            <a:r>
              <a:rPr lang="fr-FR" sz="2800" dirty="0"/>
              <a:t>Cas N°2:</a:t>
            </a:r>
            <a:br>
              <a:rPr lang="fr-FR" sz="2800" dirty="0"/>
            </a:br>
            <a:r>
              <a:rPr lang="fr-FR" sz="2800" dirty="0"/>
              <a:t>51 ans, DID depuis 20 ans, Stent cardiaque en 2007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777E696-C589-4C62-A3EE-F52BEE28EA0F}"/>
              </a:ext>
            </a:extLst>
          </p:cNvPr>
          <p:cNvSpPr>
            <a:spLocks noGrp="1"/>
          </p:cNvSpPr>
          <p:nvPr>
            <p:ph idx="1"/>
          </p:nvPr>
        </p:nvSpPr>
        <p:spPr bwMode="auto">
          <a:xfrm>
            <a:off x="755576" y="1556793"/>
            <a:ext cx="7886700" cy="4608512"/>
          </a:xfrm>
        </p:spPr>
        <p:txBody>
          <a:bodyPr wrap="square" numCol="1" anchor="t" anchorCtr="0" compatLnSpc="1">
            <a:prstTxWarp prst="textNoShape">
              <a:avLst/>
            </a:prstTxWarp>
            <a:noAutofit/>
          </a:bodyPr>
          <a:lstStyle/>
          <a:p>
            <a:pPr algn="just">
              <a:lnSpc>
                <a:spcPct val="150000"/>
              </a:lnSpc>
              <a:spcAft>
                <a:spcPts val="1200"/>
              </a:spcAft>
            </a:pPr>
            <a:r>
              <a:rPr lang="fr-FR" sz="2800" b="1" dirty="0">
                <a:solidFill>
                  <a:srgbClr val="FF0000"/>
                </a:solidFill>
              </a:rPr>
              <a:t>Motif de Consultation: </a:t>
            </a:r>
          </a:p>
          <a:p>
            <a:pPr lvl="1" algn="just">
              <a:lnSpc>
                <a:spcPct val="150000"/>
              </a:lnSpc>
              <a:spcAft>
                <a:spcPts val="1200"/>
              </a:spcAft>
            </a:pPr>
            <a:r>
              <a:rPr lang="fr-FR" sz="2800" b="1" dirty="0">
                <a:solidFill>
                  <a:srgbClr val="FF0000"/>
                </a:solidFill>
              </a:rPr>
              <a:t>Flou visuel œil gauche</a:t>
            </a:r>
            <a:r>
              <a:rPr lang="fr-FR" sz="2800" b="1" dirty="0"/>
              <a:t> évoluant depuis 7 jours</a:t>
            </a:r>
          </a:p>
          <a:p>
            <a:pPr lvl="1" algn="just">
              <a:lnSpc>
                <a:spcPct val="150000"/>
              </a:lnSpc>
              <a:spcAft>
                <a:spcPts val="1200"/>
              </a:spcAft>
            </a:pPr>
            <a:r>
              <a:rPr lang="fr-FR" sz="2800" b="1" dirty="0"/>
              <a:t>Gène en vision de prés </a:t>
            </a:r>
          </a:p>
          <a:p>
            <a:pPr lvl="1" algn="just">
              <a:lnSpc>
                <a:spcPct val="150000"/>
              </a:lnSpc>
              <a:spcAft>
                <a:spcPts val="1200"/>
              </a:spcAft>
            </a:pPr>
            <a:r>
              <a:rPr lang="fr-FR" sz="2800" b="1" dirty="0"/>
              <a:t>Troubles de la marche</a:t>
            </a:r>
          </a:p>
        </p:txBody>
      </p:sp>
    </p:spTree>
    <p:extLst>
      <p:ext uri="{BB962C8B-B14F-4D97-AF65-F5344CB8AC3E}">
        <p14:creationId xmlns:p14="http://schemas.microsoft.com/office/powerpoint/2010/main" val="189146761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Tableau 10"/>
          <p:cNvGraphicFramePr>
            <a:graphicFrameLocks noGrp="1"/>
          </p:cNvGraphicFramePr>
          <p:nvPr>
            <p:extLst/>
          </p:nvPr>
        </p:nvGraphicFramePr>
        <p:xfrm>
          <a:off x="457200" y="1039813"/>
          <a:ext cx="8045450" cy="187747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5907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0973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24499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56972">
                <a:tc>
                  <a:txBody>
                    <a:bodyPr/>
                    <a:lstStyle/>
                    <a:p>
                      <a:pPr algn="ctr"/>
                      <a:r>
                        <a:rPr lang="fr-FR" sz="2400" b="1" dirty="0">
                          <a:solidFill>
                            <a:schemeClr val="bg1"/>
                          </a:solidFill>
                        </a:rPr>
                        <a:t>(5</a:t>
                      </a:r>
                      <a:r>
                        <a:rPr lang="fr-FR" sz="2400" b="1" baseline="0" dirty="0">
                          <a:solidFill>
                            <a:schemeClr val="bg1"/>
                          </a:solidFill>
                        </a:rPr>
                        <a:t>°-0,50)+1.25</a:t>
                      </a:r>
                    </a:p>
                    <a:p>
                      <a:pPr algn="ctr"/>
                      <a:r>
                        <a:rPr lang="fr-FR" sz="2400" b="1" baseline="0" dirty="0" err="1">
                          <a:solidFill>
                            <a:schemeClr val="bg1"/>
                          </a:solidFill>
                        </a:rPr>
                        <a:t>Add</a:t>
                      </a:r>
                      <a:r>
                        <a:rPr lang="fr-FR" sz="2400" b="1" baseline="0" dirty="0">
                          <a:solidFill>
                            <a:schemeClr val="bg1"/>
                          </a:solidFill>
                        </a:rPr>
                        <a:t> +2.00</a:t>
                      </a:r>
                      <a:endParaRPr lang="fr-FR" sz="2400" b="1" dirty="0">
                        <a:solidFill>
                          <a:schemeClr val="bg1"/>
                        </a:solidFill>
                      </a:endParaRPr>
                    </a:p>
                  </a:txBody>
                  <a:tcPr marL="91437" marR="91437" marT="45697" marB="45697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</a:rPr>
                        <a:t>RA</a:t>
                      </a:r>
                    </a:p>
                  </a:txBody>
                  <a:tcPr horzOverflow="overflow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b="1" baseline="0" dirty="0">
                          <a:solidFill>
                            <a:schemeClr val="bg1"/>
                          </a:solidFill>
                        </a:rPr>
                        <a:t>(175°-0.25)+1.00</a:t>
                      </a:r>
                    </a:p>
                    <a:p>
                      <a:pPr algn="ctr"/>
                      <a:r>
                        <a:rPr lang="fr-FR" sz="2400" b="1" baseline="0" dirty="0" err="1">
                          <a:solidFill>
                            <a:schemeClr val="bg1"/>
                          </a:solidFill>
                        </a:rPr>
                        <a:t>Add</a:t>
                      </a:r>
                      <a:r>
                        <a:rPr lang="fr-FR" sz="2400" b="1" baseline="0" dirty="0">
                          <a:solidFill>
                            <a:schemeClr val="bg1"/>
                          </a:solidFill>
                        </a:rPr>
                        <a:t> +2.00</a:t>
                      </a:r>
                      <a:endParaRPr lang="fr-FR" sz="2400" b="1" dirty="0">
                        <a:solidFill>
                          <a:schemeClr val="bg1"/>
                        </a:solidFill>
                      </a:endParaRPr>
                    </a:p>
                  </a:txBody>
                  <a:tcPr marL="91437" marR="91437" marT="45697" marB="45697"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7278">
                <a:tc>
                  <a:txBody>
                    <a:bodyPr/>
                    <a:lstStyle/>
                    <a:p>
                      <a:pPr algn="ctr"/>
                      <a:r>
                        <a:rPr lang="fr-FR" sz="2400" b="1" dirty="0">
                          <a:solidFill>
                            <a:schemeClr val="tx1"/>
                          </a:solidFill>
                        </a:rPr>
                        <a:t>7/10 – P3</a:t>
                      </a:r>
                    </a:p>
                  </a:txBody>
                  <a:tcPr marL="91437" marR="91437" marT="45697" marB="45697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21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</a:rPr>
                        <a:t>AVL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100"/>
                        </a:lnSpc>
                      </a:pPr>
                      <a:r>
                        <a:rPr lang="fr-FR" sz="2400" b="1" baseline="0" dirty="0"/>
                        <a:t>5/10 – P6</a:t>
                      </a:r>
                      <a:endParaRPr lang="fr-FR" sz="2400" b="1" dirty="0"/>
                    </a:p>
                  </a:txBody>
                  <a:tcPr marL="91437" marR="91437" marT="45697" marB="45697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7278">
                <a:tc>
                  <a:txBody>
                    <a:bodyPr/>
                    <a:lstStyle/>
                    <a:p>
                      <a:pPr algn="ctr"/>
                      <a:r>
                        <a:rPr lang="fr-FR" sz="2400" b="1" dirty="0">
                          <a:solidFill>
                            <a:schemeClr val="tx1"/>
                          </a:solidFill>
                        </a:rPr>
                        <a:t>Normale</a:t>
                      </a:r>
                    </a:p>
                  </a:txBody>
                  <a:tcPr marL="91437" marR="91437" marT="45697" marB="45697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21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</a:rPr>
                        <a:t>Oculomotricité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100"/>
                        </a:lnSpc>
                      </a:pPr>
                      <a:r>
                        <a:rPr lang="fr-FR" sz="2400" b="1" dirty="0"/>
                        <a:t>Normale</a:t>
                      </a:r>
                    </a:p>
                  </a:txBody>
                  <a:tcPr marL="91437" marR="91437" marT="45697" marB="45697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6161" name="Rectangle 1"/>
          <p:cNvSpPr>
            <a:spLocks noChangeArrowheads="1"/>
          </p:cNvSpPr>
          <p:nvPr/>
        </p:nvSpPr>
        <p:spPr bwMode="auto">
          <a:xfrm>
            <a:off x="3094038" y="333375"/>
            <a:ext cx="3213100" cy="70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fr-FR" sz="4000" b="1">
                <a:solidFill>
                  <a:srgbClr val="FF0000"/>
                </a:solidFill>
              </a:rPr>
              <a:t>OBSERVATION</a:t>
            </a:r>
            <a:endParaRPr lang="fr-FR" sz="4000"/>
          </a:p>
        </p:txBody>
      </p:sp>
    </p:spTree>
    <p:extLst>
      <p:ext uri="{BB962C8B-B14F-4D97-AF65-F5344CB8AC3E}">
        <p14:creationId xmlns:p14="http://schemas.microsoft.com/office/powerpoint/2010/main" val="270990230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Tableau 10"/>
          <p:cNvGraphicFramePr>
            <a:graphicFrameLocks noGrp="1"/>
          </p:cNvGraphicFramePr>
          <p:nvPr>
            <p:extLst/>
          </p:nvPr>
        </p:nvGraphicFramePr>
        <p:xfrm>
          <a:off x="457200" y="1039813"/>
          <a:ext cx="8045450" cy="1350192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5907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0973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24499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56972">
                <a:tc>
                  <a:txBody>
                    <a:bodyPr/>
                    <a:lstStyle/>
                    <a:p>
                      <a:pPr algn="ctr"/>
                      <a:r>
                        <a:rPr lang="fr-FR" sz="2400" b="1" dirty="0">
                          <a:solidFill>
                            <a:schemeClr val="bg1"/>
                          </a:solidFill>
                        </a:rPr>
                        <a:t>(5</a:t>
                      </a:r>
                      <a:r>
                        <a:rPr lang="fr-FR" sz="2400" b="1" baseline="0" dirty="0">
                          <a:solidFill>
                            <a:schemeClr val="bg1"/>
                          </a:solidFill>
                        </a:rPr>
                        <a:t>°-0,50)+1.25</a:t>
                      </a:r>
                    </a:p>
                    <a:p>
                      <a:pPr algn="ctr"/>
                      <a:r>
                        <a:rPr lang="fr-FR" sz="2400" b="1" baseline="0" dirty="0" err="1">
                          <a:solidFill>
                            <a:schemeClr val="bg1"/>
                          </a:solidFill>
                        </a:rPr>
                        <a:t>Add</a:t>
                      </a:r>
                      <a:r>
                        <a:rPr lang="fr-FR" sz="2400" b="1" baseline="0" dirty="0">
                          <a:solidFill>
                            <a:schemeClr val="bg1"/>
                          </a:solidFill>
                        </a:rPr>
                        <a:t> +2.00</a:t>
                      </a:r>
                      <a:endParaRPr lang="fr-FR" sz="2400" b="1" dirty="0">
                        <a:solidFill>
                          <a:schemeClr val="bg1"/>
                        </a:solidFill>
                      </a:endParaRPr>
                    </a:p>
                  </a:txBody>
                  <a:tcPr marL="91437" marR="91437" marT="45697" marB="45697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</a:rPr>
                        <a:t>RA</a:t>
                      </a:r>
                    </a:p>
                  </a:txBody>
                  <a:tcPr horzOverflow="overflow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b="1" baseline="0" dirty="0">
                          <a:solidFill>
                            <a:schemeClr val="bg1"/>
                          </a:solidFill>
                        </a:rPr>
                        <a:t>(175°-0.25)+1.00</a:t>
                      </a:r>
                    </a:p>
                    <a:p>
                      <a:pPr algn="ctr"/>
                      <a:r>
                        <a:rPr lang="fr-FR" sz="2400" b="1" baseline="0" dirty="0" err="1">
                          <a:solidFill>
                            <a:schemeClr val="bg1"/>
                          </a:solidFill>
                        </a:rPr>
                        <a:t>Add</a:t>
                      </a:r>
                      <a:r>
                        <a:rPr lang="fr-FR" sz="2400" b="1" baseline="0" dirty="0">
                          <a:solidFill>
                            <a:schemeClr val="bg1"/>
                          </a:solidFill>
                        </a:rPr>
                        <a:t> +2.00</a:t>
                      </a:r>
                      <a:endParaRPr lang="fr-FR" sz="2400" b="1" dirty="0">
                        <a:solidFill>
                          <a:schemeClr val="bg1"/>
                        </a:solidFill>
                      </a:endParaRPr>
                    </a:p>
                  </a:txBody>
                  <a:tcPr marL="91437" marR="91437" marT="45697" marB="45697"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7278">
                <a:tc>
                  <a:txBody>
                    <a:bodyPr/>
                    <a:lstStyle/>
                    <a:p>
                      <a:pPr algn="ctr"/>
                      <a:r>
                        <a:rPr lang="fr-FR" sz="2400" b="1" dirty="0">
                          <a:solidFill>
                            <a:schemeClr val="tx1"/>
                          </a:solidFill>
                        </a:rPr>
                        <a:t>7/10 – P3</a:t>
                      </a:r>
                    </a:p>
                  </a:txBody>
                  <a:tcPr marL="91437" marR="91437" marT="45697" marB="45697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21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</a:rPr>
                        <a:t>AVL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100"/>
                        </a:lnSpc>
                      </a:pPr>
                      <a:r>
                        <a:rPr lang="fr-FR" sz="2400" b="1" baseline="0" dirty="0"/>
                        <a:t>5/10 – P6</a:t>
                      </a:r>
                      <a:endParaRPr lang="fr-FR" sz="2400" b="1" dirty="0"/>
                    </a:p>
                  </a:txBody>
                  <a:tcPr marL="91437" marR="91437" marT="45697" marB="45697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6161" name="Rectangle 1"/>
          <p:cNvSpPr>
            <a:spLocks noChangeArrowheads="1"/>
          </p:cNvSpPr>
          <p:nvPr/>
        </p:nvSpPr>
        <p:spPr bwMode="auto">
          <a:xfrm>
            <a:off x="3094038" y="333375"/>
            <a:ext cx="3213100" cy="70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fr-FR" sz="4000" b="1">
                <a:solidFill>
                  <a:srgbClr val="FF0000"/>
                </a:solidFill>
              </a:rPr>
              <a:t>OBSERVATION</a:t>
            </a:r>
            <a:endParaRPr lang="fr-FR" sz="400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15" t="23066" r="11321" b="22049"/>
          <a:stretch/>
        </p:blipFill>
        <p:spPr bwMode="auto">
          <a:xfrm>
            <a:off x="1676400" y="2580077"/>
            <a:ext cx="5715000" cy="17857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97" t="16290" r="9375" b="24148"/>
          <a:stretch/>
        </p:blipFill>
        <p:spPr bwMode="auto">
          <a:xfrm>
            <a:off x="1608407" y="4571999"/>
            <a:ext cx="5782994" cy="1905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2205556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:\SFAX2018\SFAX2018\IMG_5190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861" t="48809" r="45635" b="7804"/>
          <a:stretch/>
        </p:blipFill>
        <p:spPr bwMode="auto">
          <a:xfrm rot="5400000">
            <a:off x="546183" y="698583"/>
            <a:ext cx="3505200" cy="4546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190" t="48016" r="47719" b="7275"/>
          <a:stretch/>
        </p:blipFill>
        <p:spPr bwMode="auto">
          <a:xfrm rot="5400000">
            <a:off x="5117243" y="697643"/>
            <a:ext cx="3524250" cy="4529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563340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2">
            <a:extLst>
              <a:ext uri="{FF2B5EF4-FFF2-40B4-BE49-F238E27FC236}">
                <a16:creationId xmlns:a16="http://schemas.microsoft.com/office/drawing/2014/main" id="{9BE4DECA-80DA-41A0-B1E7-0B4DE614B6B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fontAlgn="auto" hangingPunct="1">
              <a:lnSpc>
                <a:spcPct val="130000"/>
              </a:lnSpc>
              <a:spcAft>
                <a:spcPts val="0"/>
              </a:spcAft>
              <a:defRPr/>
            </a:pPr>
            <a:r>
              <a:rPr lang="nl-NL" altLang="nl-NL" sz="4400" dirty="0">
                <a:solidFill>
                  <a:schemeClr val="accent1">
                    <a:satMod val="1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RETINOPATHIE DIABETIQUE</a:t>
            </a:r>
            <a:endParaRPr lang="fr-FR" sz="4400" dirty="0">
              <a:solidFill>
                <a:schemeClr val="accent1">
                  <a:satMod val="15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50531" name="Rectangle 3">
            <a:extLst>
              <a:ext uri="{FF2B5EF4-FFF2-40B4-BE49-F238E27FC236}">
                <a16:creationId xmlns:a16="http://schemas.microsoft.com/office/drawing/2014/main" id="{082C90FB-A63B-4DDA-BE6B-2002EA34F209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581415" y="1556792"/>
            <a:ext cx="8324850" cy="4762500"/>
          </a:xfrm>
        </p:spPr>
        <p:txBody>
          <a:bodyPr rtlCol="0">
            <a:normAutofit/>
          </a:bodyPr>
          <a:lstStyle/>
          <a:p>
            <a:pPr marL="438912" indent="-320040" algn="ctr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fr-FR" sz="4000" b="1" cap="all" dirty="0">
                <a:solidFill>
                  <a:srgbClr val="000099"/>
                </a:solidFill>
              </a:rPr>
              <a:t>Prévalence</a:t>
            </a:r>
          </a:p>
          <a:p>
            <a:pPr marL="438912" indent="-320040" eaLnBrk="1" fontAlgn="auto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Font typeface="Wingdings 2"/>
              <a:buChar char=""/>
              <a:defRPr/>
            </a:pPr>
            <a:r>
              <a:rPr lang="fr-FR" b="1" dirty="0"/>
              <a:t> </a:t>
            </a:r>
            <a:r>
              <a:rPr lang="fr-FR" sz="2800" b="1" dirty="0">
                <a:solidFill>
                  <a:srgbClr val="FF0000"/>
                </a:solidFill>
              </a:rPr>
              <a:t>Prévalence globale: </a:t>
            </a:r>
            <a:r>
              <a:rPr lang="fr-FR" sz="2800" b="1" dirty="0"/>
              <a:t>10% </a:t>
            </a:r>
          </a:p>
          <a:p>
            <a:pPr marL="438912" indent="-320040" eaLnBrk="1" fontAlgn="auto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Font typeface="Wingdings 2"/>
              <a:buChar char=""/>
              <a:defRPr/>
            </a:pPr>
            <a:r>
              <a:rPr lang="fr-FR" sz="2800" b="1" dirty="0"/>
              <a:t> </a:t>
            </a:r>
            <a:r>
              <a:rPr lang="fr-FR" sz="2800" b="1" dirty="0">
                <a:solidFill>
                  <a:srgbClr val="FF0000"/>
                </a:solidFill>
              </a:rPr>
              <a:t>Prévalence de la cécité par RD: </a:t>
            </a:r>
          </a:p>
          <a:p>
            <a:pPr marL="731520" lvl="1" indent="-274320" eaLnBrk="1" fontAlgn="auto" hangingPunct="1">
              <a:lnSpc>
                <a:spcPct val="160000"/>
              </a:lnSpc>
              <a:spcAft>
                <a:spcPts val="0"/>
              </a:spcAft>
              <a:buFont typeface="Wingdings"/>
              <a:buChar char=""/>
              <a:defRPr/>
            </a:pPr>
            <a:r>
              <a:rPr lang="fr-FR" b="1" dirty="0"/>
              <a:t>11 à 20% des diabétiques</a:t>
            </a:r>
          </a:p>
          <a:p>
            <a:pPr marL="731520" lvl="1" indent="-274320" eaLnBrk="1" fontAlgn="auto" hangingPunct="1">
              <a:lnSpc>
                <a:spcPct val="160000"/>
              </a:lnSpc>
              <a:spcAft>
                <a:spcPts val="0"/>
              </a:spcAft>
              <a:buFont typeface="Wingdings"/>
              <a:buChar char=""/>
              <a:defRPr/>
            </a:pPr>
            <a:r>
              <a:rPr lang="fr-FR" b="1" dirty="0"/>
              <a:t>10 à 20 fois plus que les non diabétiques</a:t>
            </a:r>
          </a:p>
          <a:p>
            <a:pPr marL="438912" indent="-320040" eaLnBrk="1" fontAlgn="auto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Font typeface="Wingdings 2"/>
              <a:buChar char=""/>
              <a:defRPr/>
            </a:pPr>
            <a:r>
              <a:rPr lang="fr-FR" sz="2800" b="1" dirty="0">
                <a:solidFill>
                  <a:srgbClr val="FF0000"/>
                </a:solidFill>
              </a:rPr>
              <a:t>Taux de mortalité élevé </a:t>
            </a:r>
            <a:r>
              <a:rPr lang="fr-FR" sz="2800" b="1" dirty="0"/>
              <a:t>si RDP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960" t="3439" r="20140" b="8598"/>
          <a:stretch/>
        </p:blipFill>
        <p:spPr bwMode="auto">
          <a:xfrm rot="5400000">
            <a:off x="2907995" y="-1027611"/>
            <a:ext cx="3278778" cy="868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ZoneTexte 1"/>
          <p:cNvSpPr txBox="1">
            <a:spLocks noChangeArrowheads="1"/>
          </p:cNvSpPr>
          <p:nvPr/>
        </p:nvSpPr>
        <p:spPr bwMode="auto">
          <a:xfrm>
            <a:off x="609601" y="549275"/>
            <a:ext cx="79248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/>
            <a:r>
              <a:rPr lang="fr-FR" sz="4000" b="1" dirty="0">
                <a:solidFill>
                  <a:srgbClr val="FFFF00"/>
                </a:solidFill>
              </a:rPr>
              <a:t>Angiographie à la fluorescéine: OD</a:t>
            </a:r>
          </a:p>
        </p:txBody>
      </p:sp>
    </p:spTree>
    <p:extLst>
      <p:ext uri="{BB962C8B-B14F-4D97-AF65-F5344CB8AC3E}">
        <p14:creationId xmlns:p14="http://schemas.microsoft.com/office/powerpoint/2010/main" val="70846752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e 2"/>
          <p:cNvGrpSpPr/>
          <p:nvPr/>
        </p:nvGrpSpPr>
        <p:grpSpPr>
          <a:xfrm>
            <a:off x="304800" y="1"/>
            <a:ext cx="8610600" cy="6629399"/>
            <a:chOff x="304800" y="-1600200"/>
            <a:chExt cx="10034686" cy="9098988"/>
          </a:xfrm>
        </p:grpSpPr>
        <p:pic>
          <p:nvPicPr>
            <p:cNvPr id="4102" name="Picture 6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t="-2589" r="-1093" b="-17124"/>
            <a:stretch/>
          </p:blipFill>
          <p:spPr bwMode="auto">
            <a:xfrm>
              <a:off x="6324600" y="2123569"/>
              <a:ext cx="4014886" cy="3439031"/>
            </a:xfrm>
            <a:prstGeom prst="ellips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2" name="Groupe 1"/>
            <p:cNvGrpSpPr/>
            <p:nvPr/>
          </p:nvGrpSpPr>
          <p:grpSpPr>
            <a:xfrm>
              <a:off x="304800" y="-1600200"/>
              <a:ext cx="7544178" cy="9098988"/>
              <a:chOff x="304800" y="-1600200"/>
              <a:chExt cx="7544178" cy="9098988"/>
            </a:xfrm>
          </p:grpSpPr>
          <p:pic>
            <p:nvPicPr>
              <p:cNvPr id="4100" name="Picture 4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855" t="50000" r="51576"/>
              <a:stretch/>
            </p:blipFill>
            <p:spPr bwMode="auto">
              <a:xfrm>
                <a:off x="304800" y="3962400"/>
                <a:ext cx="3733800" cy="2967702"/>
              </a:xfrm>
              <a:prstGeom prst="ellipse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4101" name="Picture 5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-4430"/>
              <a:stretch/>
            </p:blipFill>
            <p:spPr bwMode="auto">
              <a:xfrm>
                <a:off x="3352800" y="-1600200"/>
                <a:ext cx="4496178" cy="3607420"/>
              </a:xfrm>
              <a:prstGeom prst="ellipse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1" name="Picture 4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484" t="41961" r="-1288" b="-265"/>
              <a:stretch/>
            </p:blipFill>
            <p:spPr bwMode="auto">
              <a:xfrm>
                <a:off x="3235283" y="4098630"/>
                <a:ext cx="4322610" cy="3400158"/>
              </a:xfrm>
              <a:prstGeom prst="ellipse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4103" name="Picture 7"/>
              <p:cNvPicPr>
                <a:picLocks noChangeAspect="1" noChangeArrowheads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-6979" b="5378"/>
              <a:stretch/>
            </p:blipFill>
            <p:spPr bwMode="auto">
              <a:xfrm>
                <a:off x="2514600" y="1203159"/>
                <a:ext cx="4152900" cy="3561347"/>
              </a:xfrm>
              <a:prstGeom prst="ellipse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BAC543B6-B352-48CA-9FF5-6CF47D1C2EAC}"/>
              </a:ext>
            </a:extLst>
          </p:cNvPr>
          <p:cNvSpPr/>
          <p:nvPr/>
        </p:nvSpPr>
        <p:spPr>
          <a:xfrm>
            <a:off x="7190844" y="548680"/>
            <a:ext cx="95410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4000" b="1" dirty="0">
                <a:solidFill>
                  <a:srgbClr val="FFFF00"/>
                </a:solidFill>
              </a:rPr>
              <a:t>OD</a:t>
            </a:r>
            <a:endParaRPr lang="fr-FR" sz="4000" dirty="0"/>
          </a:p>
        </p:txBody>
      </p:sp>
    </p:spTree>
    <p:extLst>
      <p:ext uri="{BB962C8B-B14F-4D97-AF65-F5344CB8AC3E}">
        <p14:creationId xmlns:p14="http://schemas.microsoft.com/office/powerpoint/2010/main" val="187586743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45" t="51560" r="3147" b="22660"/>
          <a:stretch/>
        </p:blipFill>
        <p:spPr bwMode="auto">
          <a:xfrm>
            <a:off x="10510" y="1295400"/>
            <a:ext cx="9086726" cy="350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ZoneTexte 1"/>
          <p:cNvSpPr txBox="1">
            <a:spLocks noChangeArrowheads="1"/>
          </p:cNvSpPr>
          <p:nvPr/>
        </p:nvSpPr>
        <p:spPr bwMode="auto">
          <a:xfrm>
            <a:off x="585953" y="304800"/>
            <a:ext cx="79248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/>
            <a:r>
              <a:rPr lang="fr-FR" sz="4000" b="1" dirty="0">
                <a:solidFill>
                  <a:srgbClr val="FFFF00"/>
                </a:solidFill>
              </a:rPr>
              <a:t>Angiographie à la fluorescéine: OG</a:t>
            </a:r>
          </a:p>
        </p:txBody>
      </p:sp>
    </p:spTree>
    <p:extLst>
      <p:ext uri="{BB962C8B-B14F-4D97-AF65-F5344CB8AC3E}">
        <p14:creationId xmlns:p14="http://schemas.microsoft.com/office/powerpoint/2010/main" val="93969316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e 2"/>
          <p:cNvGrpSpPr/>
          <p:nvPr/>
        </p:nvGrpSpPr>
        <p:grpSpPr>
          <a:xfrm>
            <a:off x="304800" y="0"/>
            <a:ext cx="8686799" cy="6858000"/>
            <a:chOff x="-527222" y="-609600"/>
            <a:chExt cx="10384545" cy="7848600"/>
          </a:xfrm>
        </p:grpSpPr>
        <p:pic>
          <p:nvPicPr>
            <p:cNvPr id="9" name="Picture 5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2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927" r="18259" b="55892"/>
            <a:stretch/>
          </p:blipFill>
          <p:spPr bwMode="auto">
            <a:xfrm rot="5400000">
              <a:off x="3661548" y="4119305"/>
              <a:ext cx="2734747" cy="3504643"/>
            </a:xfrm>
            <a:prstGeom prst="ellips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2" name="Groupe 1"/>
            <p:cNvGrpSpPr/>
            <p:nvPr/>
          </p:nvGrpSpPr>
          <p:grpSpPr>
            <a:xfrm>
              <a:off x="-527222" y="-609600"/>
              <a:ext cx="10384545" cy="5218642"/>
              <a:chOff x="-527222" y="-609600"/>
              <a:chExt cx="10384545" cy="5218642"/>
            </a:xfrm>
          </p:grpSpPr>
          <p:pic>
            <p:nvPicPr>
              <p:cNvPr id="6149" name="Picture 5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0245" t="50640" r="44007" b="5323"/>
              <a:stretch/>
            </p:blipFill>
            <p:spPr bwMode="auto">
              <a:xfrm rot="5400000">
                <a:off x="1985823" y="-995223"/>
                <a:ext cx="2727776" cy="3499022"/>
              </a:xfrm>
              <a:prstGeom prst="ellipse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7" name="Picture 5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0245" t="3302" r="45830" b="52661"/>
              <a:stretch/>
            </p:blipFill>
            <p:spPr bwMode="auto">
              <a:xfrm rot="5400000">
                <a:off x="-45051" y="1174149"/>
                <a:ext cx="2534680" cy="3499022"/>
              </a:xfrm>
              <a:prstGeom prst="ellipse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8" name="Picture 5"/>
              <p:cNvPicPr>
                <a:picLocks noChangeAspect="1" noChangeArrowheads="1"/>
              </p:cNvPicPr>
              <p:nvPr/>
            </p:nvPicPr>
            <p:blipFill rotWithShape="1">
              <a:blip r:embed="rId6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rightnessContrast brigh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5653" t="47339" r="16464" b="5323"/>
              <a:stretch/>
            </p:blipFill>
            <p:spPr bwMode="auto">
              <a:xfrm rot="5400000">
                <a:off x="6499643" y="1061919"/>
                <a:ext cx="2954038" cy="3761323"/>
              </a:xfrm>
              <a:prstGeom prst="ellipse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0" name="Picture 3"/>
              <p:cNvPicPr>
                <a:picLocks noChangeAspect="1" noChangeArrowheads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54" r="51802"/>
              <a:stretch/>
            </p:blipFill>
            <p:spPr bwMode="auto">
              <a:xfrm>
                <a:off x="2819400" y="1371600"/>
                <a:ext cx="3932830" cy="3237442"/>
              </a:xfrm>
              <a:prstGeom prst="ellipse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7EA55B1B-89A1-46BD-8449-7EA911000557}"/>
              </a:ext>
            </a:extLst>
          </p:cNvPr>
          <p:cNvSpPr/>
          <p:nvPr/>
        </p:nvSpPr>
        <p:spPr>
          <a:xfrm>
            <a:off x="5756060" y="634740"/>
            <a:ext cx="98296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4000" b="1" dirty="0">
                <a:solidFill>
                  <a:srgbClr val="FFFF00"/>
                </a:solidFill>
              </a:rPr>
              <a:t>OG</a:t>
            </a:r>
            <a:endParaRPr lang="fr-FR" sz="4000" dirty="0"/>
          </a:p>
        </p:txBody>
      </p:sp>
    </p:spTree>
    <p:extLst>
      <p:ext uri="{BB962C8B-B14F-4D97-AF65-F5344CB8AC3E}">
        <p14:creationId xmlns:p14="http://schemas.microsoft.com/office/powerpoint/2010/main" val="347238485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oneTexte 6"/>
          <p:cNvSpPr txBox="1">
            <a:spLocks noChangeArrowheads="1"/>
          </p:cNvSpPr>
          <p:nvPr/>
        </p:nvSpPr>
        <p:spPr bwMode="auto">
          <a:xfrm>
            <a:off x="2362200" y="196056"/>
            <a:ext cx="403225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/>
            <a:r>
              <a:rPr lang="fr-FR" sz="4000" b="1" dirty="0">
                <a:solidFill>
                  <a:srgbClr val="FF0000"/>
                </a:solidFill>
              </a:rPr>
              <a:t>OCT maculaire OD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09" t="21344" r="36488" b="46241"/>
          <a:stretch/>
        </p:blipFill>
        <p:spPr bwMode="auto">
          <a:xfrm>
            <a:off x="478924" y="1155865"/>
            <a:ext cx="8055476" cy="32637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229" t="21344" r="4875" b="47755"/>
          <a:stretch/>
        </p:blipFill>
        <p:spPr bwMode="auto">
          <a:xfrm>
            <a:off x="343471" y="1056008"/>
            <a:ext cx="3695129" cy="34397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oneTexte 6"/>
          <p:cNvSpPr txBox="1">
            <a:spLocks noChangeArrowheads="1"/>
          </p:cNvSpPr>
          <p:nvPr/>
        </p:nvSpPr>
        <p:spPr bwMode="auto">
          <a:xfrm>
            <a:off x="2362200" y="196056"/>
            <a:ext cx="403225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/>
            <a:r>
              <a:rPr lang="fr-FR" sz="4000" b="1" dirty="0">
                <a:solidFill>
                  <a:srgbClr val="FF0000"/>
                </a:solidFill>
              </a:rPr>
              <a:t>OCT maculaire OG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62" t="21345" r="35965" b="44402"/>
          <a:stretch/>
        </p:blipFill>
        <p:spPr bwMode="auto">
          <a:xfrm>
            <a:off x="361783" y="914400"/>
            <a:ext cx="8033084" cy="3481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173" t="21345" r="4136" b="47577"/>
          <a:stretch/>
        </p:blipFill>
        <p:spPr bwMode="auto">
          <a:xfrm>
            <a:off x="134692" y="914400"/>
            <a:ext cx="3986960" cy="3481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12685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>
            <a:spLocks noChangeArrowheads="1"/>
          </p:cNvSpPr>
          <p:nvPr/>
        </p:nvSpPr>
        <p:spPr bwMode="auto">
          <a:xfrm>
            <a:off x="533400" y="196056"/>
            <a:ext cx="81534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/>
            <a:r>
              <a:rPr lang="fr-FR" sz="4000" b="1" dirty="0">
                <a:solidFill>
                  <a:srgbClr val="FF0000"/>
                </a:solidFill>
              </a:rPr>
              <a:t>OCT-angiographie maculaire:  OD</a:t>
            </a: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77" t="19340" r="1755" b="9482"/>
          <a:stretch/>
        </p:blipFill>
        <p:spPr bwMode="auto">
          <a:xfrm>
            <a:off x="-1" y="1143000"/>
            <a:ext cx="9086147" cy="49815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10719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3413" r="3512" b="6217"/>
          <a:stretch/>
        </p:blipFill>
        <p:spPr bwMode="auto">
          <a:xfrm>
            <a:off x="228600" y="1295400"/>
            <a:ext cx="8896350" cy="4866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ZoneTexte 4"/>
          <p:cNvSpPr txBox="1">
            <a:spLocks noChangeArrowheads="1"/>
          </p:cNvSpPr>
          <p:nvPr/>
        </p:nvSpPr>
        <p:spPr bwMode="auto">
          <a:xfrm>
            <a:off x="533400" y="196056"/>
            <a:ext cx="81534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/>
            <a:r>
              <a:rPr lang="fr-FR" sz="4000" b="1" dirty="0">
                <a:solidFill>
                  <a:srgbClr val="FF0000"/>
                </a:solidFill>
              </a:rPr>
              <a:t>OCT-angiographie maculaire:  OG</a:t>
            </a:r>
          </a:p>
        </p:txBody>
      </p:sp>
    </p:spTree>
    <p:extLst>
      <p:ext uri="{BB962C8B-B14F-4D97-AF65-F5344CB8AC3E}">
        <p14:creationId xmlns:p14="http://schemas.microsoft.com/office/powerpoint/2010/main" val="3599741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533400" y="304800"/>
            <a:ext cx="8077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b="1" dirty="0">
                <a:solidFill>
                  <a:srgbClr val="FF0000"/>
                </a:solidFill>
              </a:rPr>
              <a:t>REPRISE DE L’INTERROGATOIRE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861391" y="1524000"/>
            <a:ext cx="7467600" cy="36944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fr-FR" sz="3200" b="1" dirty="0"/>
              <a:t>Gène à la conduite automobile</a:t>
            </a:r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fr-FR" sz="3200" b="1" dirty="0"/>
              <a:t>Gène à la lecture</a:t>
            </a:r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fr-FR" sz="3200" b="1" dirty="0"/>
              <a:t>Difficultés pour traverser la rue</a:t>
            </a:r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fr-FR" sz="3200" b="1" dirty="0"/>
              <a:t>Difficultés à contourner les obstacles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283801505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:\SFAX2018\SFAX2018\IMG_5184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64" t="7143" r="58897" b="10986"/>
          <a:stretch/>
        </p:blipFill>
        <p:spPr bwMode="auto">
          <a:xfrm rot="5400000">
            <a:off x="2983603" y="-926202"/>
            <a:ext cx="2711576" cy="6545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H:\SFAX2018\SFAX2018\IMG_5186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89" t="7310" r="61528" b="11320"/>
          <a:stretch/>
        </p:blipFill>
        <p:spPr bwMode="auto">
          <a:xfrm rot="5400000">
            <a:off x="3096210" y="1932990"/>
            <a:ext cx="2486362" cy="6545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oneTexte 3"/>
          <p:cNvSpPr txBox="1">
            <a:spLocks noChangeArrowheads="1"/>
          </p:cNvSpPr>
          <p:nvPr/>
        </p:nvSpPr>
        <p:spPr bwMode="auto">
          <a:xfrm>
            <a:off x="2362200" y="196056"/>
            <a:ext cx="403225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/>
            <a:r>
              <a:rPr lang="fr-FR" sz="4000" b="1" dirty="0">
                <a:solidFill>
                  <a:srgbClr val="FF0000"/>
                </a:solidFill>
              </a:rPr>
              <a:t>Champ visuel</a:t>
            </a:r>
          </a:p>
        </p:txBody>
      </p:sp>
    </p:spTree>
    <p:extLst>
      <p:ext uri="{BB962C8B-B14F-4D97-AF65-F5344CB8AC3E}">
        <p14:creationId xmlns:p14="http://schemas.microsoft.com/office/powerpoint/2010/main" val="3688029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2">
            <a:extLst>
              <a:ext uri="{FF2B5EF4-FFF2-40B4-BE49-F238E27FC236}">
                <a16:creationId xmlns:a16="http://schemas.microsoft.com/office/drawing/2014/main" id="{43B3CDA3-F762-4D2E-BD09-745316471BA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fontAlgn="auto" hangingPunct="1">
              <a:lnSpc>
                <a:spcPct val="150000"/>
              </a:lnSpc>
              <a:spcAft>
                <a:spcPts val="0"/>
              </a:spcAft>
              <a:defRPr/>
            </a:pPr>
            <a:r>
              <a:rPr lang="nl-NL" altLang="nl-NL" sz="4400" dirty="0">
                <a:solidFill>
                  <a:schemeClr val="accent1">
                    <a:satMod val="1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RETINOPATHIE DIABETIQUE</a:t>
            </a:r>
            <a:r>
              <a:rPr lang="fr-FR" sz="4400" i="1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17411" name="Rectangle 3">
            <a:extLst>
              <a:ext uri="{FF2B5EF4-FFF2-40B4-BE49-F238E27FC236}">
                <a16:creationId xmlns:a16="http://schemas.microsoft.com/office/drawing/2014/main" id="{06C812C6-BEFF-4872-AA4B-F109ECA2468E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7543800" cy="4829175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endParaRPr lang="fr-FR" altLang="fr-FR" sz="1200" b="1" u="sng" dirty="0"/>
          </a:p>
          <a:p>
            <a:pPr algn="ctr" eaLnBrk="1" hangingPunct="1">
              <a:lnSpc>
                <a:spcPct val="60000"/>
              </a:lnSpc>
              <a:buFont typeface="Wingdings" panose="05000000000000000000" pitchFamily="2" charset="2"/>
              <a:buNone/>
            </a:pPr>
            <a:r>
              <a:rPr lang="fr-FR" altLang="fr-FR" sz="4000" b="1" dirty="0">
                <a:solidFill>
                  <a:srgbClr val="000099"/>
                </a:solidFill>
              </a:rPr>
              <a:t>Facteurs systémiques</a:t>
            </a:r>
          </a:p>
          <a:p>
            <a:pPr algn="ctr"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fr-FR" altLang="fr-FR" sz="1600" b="1" u="sng" dirty="0"/>
          </a:p>
          <a:p>
            <a:pPr eaLnBrk="1" hangingPunct="1">
              <a:lnSpc>
                <a:spcPct val="150000"/>
              </a:lnSpc>
            </a:pPr>
            <a:r>
              <a:rPr lang="fr-FR" altLang="fr-FR" sz="2800" b="1" dirty="0">
                <a:solidFill>
                  <a:srgbClr val="FF0000"/>
                </a:solidFill>
              </a:rPr>
              <a:t>Age du patient: </a:t>
            </a:r>
            <a:r>
              <a:rPr lang="fr-FR" altLang="fr-FR" sz="2800" b="1" dirty="0"/>
              <a:t>risque de RD augmente avec l'âge (rare avant 20 ans) </a:t>
            </a:r>
          </a:p>
          <a:p>
            <a:pPr eaLnBrk="1" hangingPunct="1">
              <a:lnSpc>
                <a:spcPct val="150000"/>
              </a:lnSpc>
            </a:pPr>
            <a:r>
              <a:rPr lang="fr-FR" altLang="fr-FR" sz="2800" b="1" dirty="0">
                <a:solidFill>
                  <a:srgbClr val="FF0000"/>
                </a:solidFill>
              </a:rPr>
              <a:t>Type de diabète:</a:t>
            </a:r>
          </a:p>
          <a:p>
            <a:pPr eaLnBrk="1" hangingPunct="1">
              <a:lnSpc>
                <a:spcPct val="150000"/>
              </a:lnSpc>
              <a:buFont typeface="Wingdings" panose="05000000000000000000" pitchFamily="2" charset="2"/>
              <a:buNone/>
            </a:pPr>
            <a:r>
              <a:rPr lang="fr-FR" altLang="fr-FR" sz="2800" b="1" dirty="0"/>
              <a:t>    La RD est plus fréquente et plus grave dans le diabète type I (DID)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:\SFAX2018\SFAX2018\IMG_5184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64" t="42450" r="58897" b="10986"/>
          <a:stretch/>
        </p:blipFill>
        <p:spPr bwMode="auto">
          <a:xfrm rot="5400000">
            <a:off x="1325891" y="569717"/>
            <a:ext cx="2286744" cy="3139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H:\SFAX2018\SFAX2018\IMG_5186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89" t="43255" r="61528" b="11320"/>
          <a:stretch/>
        </p:blipFill>
        <p:spPr bwMode="auto">
          <a:xfrm rot="5400000">
            <a:off x="4705244" y="502732"/>
            <a:ext cx="2288970" cy="3275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oneTexte 3"/>
          <p:cNvSpPr txBox="1">
            <a:spLocks noChangeArrowheads="1"/>
          </p:cNvSpPr>
          <p:nvPr/>
        </p:nvSpPr>
        <p:spPr bwMode="auto">
          <a:xfrm>
            <a:off x="0" y="196056"/>
            <a:ext cx="92964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/>
            <a:r>
              <a:rPr lang="fr-FR" sz="3200" b="1" dirty="0">
                <a:solidFill>
                  <a:srgbClr val="FF0000"/>
                </a:solidFill>
              </a:rPr>
              <a:t>Hémianopsie Latérale Homonyme (HLH) gauche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876D474-AFFE-4177-9752-5F0267CA5B6B}"/>
              </a:ext>
            </a:extLst>
          </p:cNvPr>
          <p:cNvSpPr txBox="1"/>
          <p:nvPr/>
        </p:nvSpPr>
        <p:spPr>
          <a:xfrm>
            <a:off x="1187624" y="6179543"/>
            <a:ext cx="69356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rgbClr val="FF0000"/>
                </a:solidFill>
              </a:rPr>
              <a:t>AVC récent: Contre indication des anti-VEGF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8E6A436-D016-4B6D-A201-8854CE5C7C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14101" y="3413648"/>
            <a:ext cx="2124834" cy="2578641"/>
          </a:xfrm>
          <a:prstGeom prst="rect">
            <a:avLst/>
          </a:prstGeom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id="{43AE3D1F-505F-4740-8E1F-FB21091E23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960" t="3440" r="20140" b="52790"/>
          <a:stretch/>
        </p:blipFill>
        <p:spPr bwMode="auto">
          <a:xfrm rot="5400000">
            <a:off x="4577590" y="3145518"/>
            <a:ext cx="2228016" cy="2937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21269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Rectangle 2">
            <a:extLst>
              <a:ext uri="{FF2B5EF4-FFF2-40B4-BE49-F238E27FC236}">
                <a16:creationId xmlns:a16="http://schemas.microsoft.com/office/drawing/2014/main" id="{E98F1633-DD79-4686-8F9D-E67F198CE33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98525" y="369888"/>
            <a:ext cx="7861300" cy="884237"/>
          </a:xfrm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nl-NL" altLang="nl-NL" sz="4400" dirty="0">
                <a:solidFill>
                  <a:schemeClr val="accent1">
                    <a:satMod val="1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RETINOPATHIE DIABETIQUE: </a:t>
            </a:r>
            <a:r>
              <a:rPr lang="nl-NL" altLang="nl-NL" sz="4400" cap="all" dirty="0">
                <a:solidFill>
                  <a:schemeClr val="accent1">
                    <a:satMod val="1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Surveillance</a:t>
            </a:r>
            <a:endParaRPr lang="fr-FR" sz="4400" i="1" cap="all" dirty="0">
              <a:solidFill>
                <a:srgbClr val="FF0000"/>
              </a:solidFill>
            </a:endParaRPr>
          </a:p>
        </p:txBody>
      </p:sp>
      <p:graphicFrame>
        <p:nvGraphicFramePr>
          <p:cNvPr id="2050" name="Object 2">
            <a:extLst>
              <a:ext uri="{FF2B5EF4-FFF2-40B4-BE49-F238E27FC236}">
                <a16:creationId xmlns:a16="http://schemas.microsoft.com/office/drawing/2014/main" id="{9A2D7643-D6A9-4089-830C-BA2EBCF83DA6}"/>
              </a:ext>
            </a:extLst>
          </p:cNvPr>
          <p:cNvGraphicFramePr>
            <a:graphicFrameLocks noGrp="1" noChangeAspect="1"/>
          </p:cNvGraphicFramePr>
          <p:nvPr>
            <p:ph idx="1"/>
          </p:nvPr>
        </p:nvGraphicFramePr>
        <p:xfrm>
          <a:off x="184150" y="1500188"/>
          <a:ext cx="8861425" cy="46434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3" name="Organization Chart" r:id="rId3" imgW="1726920" imgH="793440" progId="OrgPlusWOPX.4">
                  <p:embed/>
                </p:oleObj>
              </mc:Choice>
              <mc:Fallback>
                <p:oleObj name="Organization Chart" r:id="rId3" imgW="1726920" imgH="793440" progId="OrgPlusWOPX.4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4150" y="1500188"/>
                        <a:ext cx="8861425" cy="4643437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052" name="Picture 13">
            <a:extLst>
              <a:ext uri="{FF2B5EF4-FFF2-40B4-BE49-F238E27FC236}">
                <a16:creationId xmlns:a16="http://schemas.microsoft.com/office/drawing/2014/main" id="{7D919BFB-E6CA-4141-9334-BAD1158443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70"/>
          <a:stretch>
            <a:fillRect/>
          </a:stretch>
        </p:blipFill>
        <p:spPr bwMode="auto">
          <a:xfrm>
            <a:off x="7331075" y="1500188"/>
            <a:ext cx="1428750" cy="1179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wipe dir="r"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4" name="Object 2">
            <a:extLst>
              <a:ext uri="{FF2B5EF4-FFF2-40B4-BE49-F238E27FC236}">
                <a16:creationId xmlns:a16="http://schemas.microsoft.com/office/drawing/2014/main" id="{48D0725E-A331-4E9D-A831-EA8D72FD8B4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57188" y="1643063"/>
          <a:ext cx="8380412" cy="4143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28" name="Organization Chart" r:id="rId3" imgW="2450880" imgH="863280" progId="OrgPlusWOPX.4">
                  <p:embed/>
                </p:oleObj>
              </mc:Choice>
              <mc:Fallback>
                <p:oleObj name="Organization Chart" r:id="rId3" imgW="2450880" imgH="863280" progId="OrgPlusWOPX.4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7188" y="1643063"/>
                        <a:ext cx="8380412" cy="414337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075" name="Picture 11">
            <a:extLst>
              <a:ext uri="{FF2B5EF4-FFF2-40B4-BE49-F238E27FC236}">
                <a16:creationId xmlns:a16="http://schemas.microsoft.com/office/drawing/2014/main" id="{F6640144-BAA6-4CB0-BA16-645C113F95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366"/>
          <a:stretch>
            <a:fillRect/>
          </a:stretch>
        </p:blipFill>
        <p:spPr bwMode="auto">
          <a:xfrm>
            <a:off x="357188" y="1689100"/>
            <a:ext cx="1560512" cy="106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2">
            <a:extLst>
              <a:ext uri="{FF2B5EF4-FFF2-40B4-BE49-F238E27FC236}">
                <a16:creationId xmlns:a16="http://schemas.microsoft.com/office/drawing/2014/main" id="{8C7E9440-F12D-42E0-9EBB-1F85C26578C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98525" y="369888"/>
            <a:ext cx="7861300" cy="884237"/>
          </a:xfrm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nl-NL" altLang="nl-NL" sz="4400" dirty="0">
                <a:solidFill>
                  <a:schemeClr val="accent1">
                    <a:satMod val="1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RETINOPATHIE DIABETIQUE: </a:t>
            </a:r>
            <a:r>
              <a:rPr lang="nl-NL" altLang="nl-NL" sz="4400" cap="all" dirty="0">
                <a:solidFill>
                  <a:schemeClr val="accent1">
                    <a:satMod val="1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Surveillance</a:t>
            </a:r>
            <a:endParaRPr lang="fr-FR" sz="4400" i="1" cap="all" dirty="0">
              <a:solidFill>
                <a:srgbClr val="FF0000"/>
              </a:solidFill>
            </a:endParaRPr>
          </a:p>
        </p:txBody>
      </p:sp>
      <p:pic>
        <p:nvPicPr>
          <p:cNvPr id="3077" name="Picture 12">
            <a:extLst>
              <a:ext uri="{FF2B5EF4-FFF2-40B4-BE49-F238E27FC236}">
                <a16:creationId xmlns:a16="http://schemas.microsoft.com/office/drawing/2014/main" id="{C9F6F8B3-F56C-449A-91B0-4FAB245281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2925" y="1428750"/>
            <a:ext cx="1866900" cy="1497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wipe dir="r"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4" name="Rectangle 2">
            <a:extLst>
              <a:ext uri="{FF2B5EF4-FFF2-40B4-BE49-F238E27FC236}">
                <a16:creationId xmlns:a16="http://schemas.microsoft.com/office/drawing/2014/main" id="{77832E04-50CC-44EC-BADA-BF8AF72F169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98525" y="369888"/>
            <a:ext cx="7861300" cy="884237"/>
          </a:xfrm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nl-NL" altLang="nl-NL" sz="4400" cap="all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RETINOPATHIE DIABETIQUE </a:t>
            </a:r>
            <a:r>
              <a:rPr lang="nl-NL" altLang="nl-NL" sz="4400" cap="all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Dépistage</a:t>
            </a:r>
            <a:r>
              <a:rPr lang="nl-NL" altLang="nl-NL" sz="4400" cap="all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+++</a:t>
            </a:r>
            <a:endParaRPr lang="fr-FR" sz="4400" cap="all" dirty="0">
              <a:solidFill>
                <a:srgbClr val="FFC000"/>
              </a:solidFill>
            </a:endParaRPr>
          </a:p>
        </p:txBody>
      </p:sp>
      <p:sp>
        <p:nvSpPr>
          <p:cNvPr id="34819" name="Rectangle 3">
            <a:extLst>
              <a:ext uri="{FF2B5EF4-FFF2-40B4-BE49-F238E27FC236}">
                <a16:creationId xmlns:a16="http://schemas.microsoft.com/office/drawing/2014/main" id="{3863CBAE-C936-4CA5-AEDE-31C6F16A4EB5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04800" y="1752600"/>
            <a:ext cx="8839200" cy="4676775"/>
          </a:xfrm>
        </p:spPr>
        <p:txBody>
          <a:bodyPr/>
          <a:lstStyle/>
          <a:p>
            <a:pPr eaLnBrk="1" hangingPunct="1">
              <a:lnSpc>
                <a:spcPct val="180000"/>
              </a:lnSpc>
            </a:pPr>
            <a:r>
              <a:rPr lang="fr-FR" altLang="fr-FR" sz="2800" b="1" dirty="0">
                <a:solidFill>
                  <a:srgbClr val="FF0000"/>
                </a:solidFill>
              </a:rPr>
              <a:t>Examen du FO dès découverte du diabète +++</a:t>
            </a:r>
          </a:p>
          <a:p>
            <a:pPr eaLnBrk="1" hangingPunct="1">
              <a:lnSpc>
                <a:spcPct val="180000"/>
              </a:lnSpc>
            </a:pPr>
            <a:r>
              <a:rPr lang="fr-FR" altLang="fr-FR" sz="2800" b="1" dirty="0">
                <a:solidFill>
                  <a:srgbClr val="FF0000"/>
                </a:solidFill>
              </a:rPr>
              <a:t>OCT systématique ?</a:t>
            </a:r>
          </a:p>
          <a:p>
            <a:pPr eaLnBrk="1" hangingPunct="1">
              <a:lnSpc>
                <a:spcPct val="220000"/>
              </a:lnSpc>
            </a:pPr>
            <a:r>
              <a:rPr lang="fr-FR" altLang="fr-FR" sz="2800" b="1" dirty="0">
                <a:solidFill>
                  <a:srgbClr val="FF0000"/>
                </a:solidFill>
              </a:rPr>
              <a:t>Angiographie</a:t>
            </a:r>
            <a:r>
              <a:rPr lang="en-US" altLang="fr-FR" sz="2800" b="1" dirty="0">
                <a:solidFill>
                  <a:srgbClr val="FF0000"/>
                </a:solidFill>
              </a:rPr>
              <a:t>: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fr-FR" sz="2800" b="1" dirty="0"/>
              <a:t>        - </a:t>
            </a:r>
            <a:r>
              <a:rPr lang="fr-FR" altLang="fr-FR" sz="2800" b="1" dirty="0"/>
              <a:t>Signes ophtalmoscopiques de RD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fr-FR" altLang="fr-FR" sz="2800" b="1" dirty="0"/>
              <a:t>        - Après 5 à 7 ans d’évolution du  diabète 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fr-FR" altLang="fr-FR" sz="2800" b="1" dirty="0"/>
              <a:t>           avec FO normal ?</a:t>
            </a:r>
          </a:p>
          <a:p>
            <a:pPr eaLnBrk="1" hangingPunct="1">
              <a:lnSpc>
                <a:spcPct val="350000"/>
              </a:lnSpc>
            </a:pPr>
            <a:endParaRPr lang="en-US" altLang="fr-FR" sz="2400" b="1" dirty="0"/>
          </a:p>
        </p:txBody>
      </p:sp>
    </p:spTree>
  </p:cSld>
  <p:clrMapOvr>
    <a:masterClrMapping/>
  </p:clrMapOvr>
  <p:transition spd="med">
    <p:wipe dir="r"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738" name="Rectangle 2">
            <a:extLst>
              <a:ext uri="{FF2B5EF4-FFF2-40B4-BE49-F238E27FC236}">
                <a16:creationId xmlns:a16="http://schemas.microsoft.com/office/drawing/2014/main" id="{38C2D465-E9C2-4D88-91DF-7DDF9058DC1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98525" y="369888"/>
            <a:ext cx="7861300" cy="884237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nl-NL" altLang="nl-NL" sz="4800" cap="all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RETINOPATHIE DIABETIQUE </a:t>
            </a:r>
            <a:r>
              <a:rPr lang="nl-NL" altLang="nl-NL" sz="4800" cap="all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Dépistage</a:t>
            </a:r>
            <a:r>
              <a:rPr lang="nl-NL" altLang="nl-NL" sz="4800" cap="all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+++</a:t>
            </a:r>
            <a:endParaRPr lang="fr-FR" i="1" dirty="0">
              <a:solidFill>
                <a:srgbClr val="FF0000"/>
              </a:solidFill>
            </a:endParaRPr>
          </a:p>
        </p:txBody>
      </p:sp>
      <p:sp>
        <p:nvSpPr>
          <p:cNvPr id="35843" name="Rectangle 3">
            <a:extLst>
              <a:ext uri="{FF2B5EF4-FFF2-40B4-BE49-F238E27FC236}">
                <a16:creationId xmlns:a16="http://schemas.microsoft.com/office/drawing/2014/main" id="{278C5FC6-2BC5-42E6-BE0D-D5804846DDF2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04800" y="1752600"/>
            <a:ext cx="8839200" cy="5105400"/>
          </a:xfrm>
        </p:spPr>
        <p:txBody>
          <a:bodyPr/>
          <a:lstStyle/>
          <a:p>
            <a:pPr eaLnBrk="1" hangingPunct="1">
              <a:lnSpc>
                <a:spcPct val="150000"/>
              </a:lnSpc>
            </a:pPr>
            <a:r>
              <a:rPr lang="en-US" altLang="fr-FR" sz="2800" b="1" dirty="0">
                <a:solidFill>
                  <a:srgbClr val="FF0000"/>
                </a:solidFill>
              </a:rPr>
              <a:t>Enfant:</a:t>
            </a:r>
          </a:p>
          <a:p>
            <a:pPr eaLnBrk="1" hangingPunct="1">
              <a:lnSpc>
                <a:spcPct val="150000"/>
              </a:lnSpc>
              <a:buFont typeface="Wingdings" panose="05000000000000000000" pitchFamily="2" charset="2"/>
              <a:buNone/>
            </a:pPr>
            <a:r>
              <a:rPr lang="en-US" altLang="fr-FR" sz="2800" b="1" dirty="0"/>
              <a:t>      -  </a:t>
            </a:r>
            <a:r>
              <a:rPr lang="fr-FR" altLang="fr-FR" sz="2800" b="1" dirty="0"/>
              <a:t>1</a:t>
            </a:r>
            <a:r>
              <a:rPr lang="fr-FR" altLang="fr-FR" sz="2800" b="1" baseline="30000" dirty="0"/>
              <a:t>er</a:t>
            </a:r>
            <a:r>
              <a:rPr lang="fr-FR" altLang="fr-FR" sz="2800" b="1" dirty="0"/>
              <a:t> </a:t>
            </a:r>
            <a:r>
              <a:rPr lang="en-US" altLang="fr-FR" sz="2800" b="1" dirty="0" err="1"/>
              <a:t>examen</a:t>
            </a:r>
            <a:r>
              <a:rPr lang="en-US" altLang="fr-FR" sz="2800" b="1" dirty="0"/>
              <a:t> à 5 </a:t>
            </a:r>
            <a:r>
              <a:rPr lang="en-US" altLang="fr-FR" sz="2800" b="1" dirty="0" err="1"/>
              <a:t>ans</a:t>
            </a:r>
            <a:endParaRPr lang="en-US" altLang="fr-FR" sz="2800" b="1" dirty="0"/>
          </a:p>
          <a:p>
            <a:pPr eaLnBrk="1" hangingPunct="1">
              <a:lnSpc>
                <a:spcPct val="150000"/>
              </a:lnSpc>
              <a:buFont typeface="Wingdings" panose="05000000000000000000" pitchFamily="2" charset="2"/>
              <a:buNone/>
            </a:pPr>
            <a:r>
              <a:rPr lang="en-US" altLang="fr-FR" sz="2800" b="1" dirty="0"/>
              <a:t>      -  Surveillance </a:t>
            </a:r>
            <a:r>
              <a:rPr lang="en-US" altLang="fr-FR" sz="2800" b="1" dirty="0" err="1"/>
              <a:t>renforcée</a:t>
            </a:r>
            <a:r>
              <a:rPr lang="en-US" altLang="fr-FR" sz="2800" b="1" dirty="0"/>
              <a:t>: 13 -18 </a:t>
            </a:r>
            <a:r>
              <a:rPr lang="en-US" altLang="fr-FR" sz="2800" b="1" dirty="0" err="1"/>
              <a:t>ans</a:t>
            </a:r>
            <a:endParaRPr lang="en-US" altLang="fr-FR" sz="2800" b="1" dirty="0"/>
          </a:p>
          <a:p>
            <a:pPr eaLnBrk="1" hangingPunct="1">
              <a:lnSpc>
                <a:spcPct val="150000"/>
              </a:lnSpc>
            </a:pPr>
            <a:r>
              <a:rPr lang="en-US" altLang="fr-FR" sz="2800" b="1" dirty="0" err="1">
                <a:solidFill>
                  <a:srgbClr val="FF0000"/>
                </a:solidFill>
              </a:rPr>
              <a:t>Grossesse</a:t>
            </a:r>
            <a:r>
              <a:rPr lang="en-US" altLang="fr-FR" sz="2800" b="1" dirty="0">
                <a:solidFill>
                  <a:srgbClr val="FF0000"/>
                </a:solidFill>
              </a:rPr>
              <a:t>:</a:t>
            </a:r>
          </a:p>
          <a:p>
            <a:pPr eaLnBrk="1" hangingPunct="1">
              <a:lnSpc>
                <a:spcPct val="150000"/>
              </a:lnSpc>
              <a:buFont typeface="Wingdings" panose="05000000000000000000" pitchFamily="2" charset="2"/>
              <a:buNone/>
            </a:pPr>
            <a:r>
              <a:rPr lang="en-US" altLang="fr-FR" sz="2800" b="1" dirty="0"/>
              <a:t>     -  FO </a:t>
            </a:r>
            <a:r>
              <a:rPr lang="en-US" altLang="fr-FR" sz="2800" b="1" dirty="0" err="1"/>
              <a:t>tous</a:t>
            </a:r>
            <a:r>
              <a:rPr lang="en-US" altLang="fr-FR" sz="2800" b="1" dirty="0"/>
              <a:t> les 3 </a:t>
            </a:r>
            <a:r>
              <a:rPr lang="en-US" altLang="fr-FR" sz="2800" b="1" dirty="0" err="1"/>
              <a:t>mois</a:t>
            </a:r>
            <a:r>
              <a:rPr lang="en-US" altLang="fr-FR" sz="2800" b="1" dirty="0"/>
              <a:t> </a:t>
            </a:r>
            <a:r>
              <a:rPr lang="en-US" altLang="fr-FR" sz="2800" b="1" dirty="0" err="1"/>
              <a:t>si</a:t>
            </a:r>
            <a:r>
              <a:rPr lang="en-US" altLang="fr-FR" sz="2800" b="1" dirty="0"/>
              <a:t> pas de RD</a:t>
            </a:r>
          </a:p>
          <a:p>
            <a:pPr eaLnBrk="1" hangingPunct="1">
              <a:lnSpc>
                <a:spcPct val="150000"/>
              </a:lnSpc>
              <a:buFont typeface="Wingdings" panose="05000000000000000000" pitchFamily="2" charset="2"/>
              <a:buNone/>
            </a:pPr>
            <a:r>
              <a:rPr lang="en-US" altLang="fr-FR" sz="2800" b="1" dirty="0"/>
              <a:t>     -  FO </a:t>
            </a:r>
            <a:r>
              <a:rPr lang="en-US" altLang="fr-FR" sz="2800" b="1" dirty="0" err="1"/>
              <a:t>tous</a:t>
            </a:r>
            <a:r>
              <a:rPr lang="en-US" altLang="fr-FR" sz="2800" b="1" dirty="0"/>
              <a:t> les </a:t>
            </a:r>
            <a:r>
              <a:rPr lang="en-US" altLang="fr-FR" sz="2800" b="1" dirty="0" err="1"/>
              <a:t>mois</a:t>
            </a:r>
            <a:r>
              <a:rPr lang="en-US" altLang="fr-FR" sz="2800" b="1" dirty="0"/>
              <a:t> </a:t>
            </a:r>
            <a:r>
              <a:rPr lang="en-US" altLang="fr-FR" sz="2800" b="1" dirty="0" err="1"/>
              <a:t>si</a:t>
            </a:r>
            <a:r>
              <a:rPr lang="en-US" altLang="fr-FR" sz="2800" b="1" dirty="0"/>
              <a:t> RD</a:t>
            </a:r>
            <a:endParaRPr lang="en-US" altLang="fr-FR" sz="2400" b="1" dirty="0"/>
          </a:p>
        </p:txBody>
      </p:sp>
    </p:spTree>
  </p:cSld>
  <p:clrMapOvr>
    <a:masterClrMapping/>
  </p:clrMapOvr>
  <p:transition spd="med">
    <p:wipe dir="r"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Rectangle 2">
            <a:extLst>
              <a:ext uri="{FF2B5EF4-FFF2-40B4-BE49-F238E27FC236}">
                <a16:creationId xmlns:a16="http://schemas.microsoft.com/office/drawing/2014/main" id="{A18D2707-BEE7-4683-BDE6-07581DA9555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98525" y="369888"/>
            <a:ext cx="7861300" cy="884237"/>
          </a:xfrm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nl-NL" altLang="nl-NL" sz="4400" dirty="0">
                <a:solidFill>
                  <a:schemeClr val="accent1">
                    <a:satMod val="1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RETINOPATHIE DIABETIQUE: PERSPECTIVES</a:t>
            </a:r>
            <a:endParaRPr lang="fr-FR" sz="4400" i="1" cap="all" dirty="0">
              <a:solidFill>
                <a:srgbClr val="FF0000"/>
              </a:solidFill>
            </a:endParaRPr>
          </a:p>
        </p:txBody>
      </p:sp>
      <p:sp>
        <p:nvSpPr>
          <p:cNvPr id="37891" name="Espace réservé du contenu 9">
            <a:extLst>
              <a:ext uri="{FF2B5EF4-FFF2-40B4-BE49-F238E27FC236}">
                <a16:creationId xmlns:a16="http://schemas.microsoft.com/office/drawing/2014/main" id="{803E454C-46BA-4B38-A4DC-6C03B16310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5750" y="1571625"/>
            <a:ext cx="8474075" cy="4829175"/>
          </a:xfrm>
        </p:spPr>
        <p:txBody>
          <a:bodyPr/>
          <a:lstStyle/>
          <a:p>
            <a:pPr algn="ctr" eaLnBrk="1" hangingPunct="1">
              <a:lnSpc>
                <a:spcPct val="150000"/>
              </a:lnSpc>
              <a:buFont typeface="Wingdings 2" panose="05020102010507070707" pitchFamily="18" charset="2"/>
              <a:buNone/>
            </a:pPr>
            <a:r>
              <a:rPr lang="fr-FR" altLang="fr-FR" sz="2800" b="1" dirty="0">
                <a:solidFill>
                  <a:srgbClr val="FF0000"/>
                </a:solidFill>
                <a:latin typeface="+mj-lt"/>
              </a:rPr>
              <a:t>OPHDIAT (Ophtalmo-Diabète-Télémédecine)</a:t>
            </a:r>
          </a:p>
        </p:txBody>
      </p:sp>
      <p:pic>
        <p:nvPicPr>
          <p:cNvPr id="271364" name="Picture 4">
            <a:extLst>
              <a:ext uri="{FF2B5EF4-FFF2-40B4-BE49-F238E27FC236}">
                <a16:creationId xmlns:a16="http://schemas.microsoft.com/office/drawing/2014/main" id="{E1EF2041-608A-4FDD-98D5-1B9E277C86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375" y="2357438"/>
            <a:ext cx="6064250" cy="4043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033" descr="C:\Documents and Settings\massin\Bureau\FORMATION PRISE PHOTOS\JP7.jpg">
            <a:extLst>
              <a:ext uri="{FF2B5EF4-FFF2-40B4-BE49-F238E27FC236}">
                <a16:creationId xmlns:a16="http://schemas.microsoft.com/office/drawing/2014/main" id="{1E5157B1-791B-421A-9DE3-8B0F9CD096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625" y="2355850"/>
            <a:ext cx="6643688" cy="450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2388" y="188640"/>
            <a:ext cx="7772400" cy="2259682"/>
          </a:xfrm>
        </p:spPr>
        <p:txBody>
          <a:bodyPr>
            <a:normAutofit fontScale="90000"/>
          </a:bodyPr>
          <a:lstStyle/>
          <a:p>
            <a:r>
              <a:rPr lang="fr-FR" b="1" dirty="0">
                <a:solidFill>
                  <a:srgbClr val="FF0000"/>
                </a:solidFill>
              </a:rPr>
              <a:t>EXPERIENCE DU PROJET PILOTE DE TELEMEDECINE (DSSB/ Direction Régionale de TOZEUR/EPS Mahdia et Monastir)  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611560" y="5445224"/>
            <a:ext cx="7776864" cy="1008112"/>
          </a:xfrm>
        </p:spPr>
        <p:txBody>
          <a:bodyPr>
            <a:normAutofit fontScale="77500" lnSpcReduction="20000"/>
          </a:bodyPr>
          <a:lstStyle/>
          <a:p>
            <a:r>
              <a:rPr lang="fr-FR" b="1" dirty="0">
                <a:solidFill>
                  <a:srgbClr val="002060"/>
                </a:solidFill>
              </a:rPr>
              <a:t>R MESSAOUD, A MAHMOUD, I KSIAA, M KHAIRALLAH</a:t>
            </a:r>
          </a:p>
          <a:p>
            <a:r>
              <a:rPr lang="fr-FR" b="1" dirty="0">
                <a:solidFill>
                  <a:srgbClr val="002060"/>
                </a:solidFill>
              </a:rPr>
              <a:t>Faculté Médecine Monastir, Université Monastir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4932040" y="6165304"/>
            <a:ext cx="34563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37</a:t>
            </a:r>
            <a:r>
              <a:rPr kumimoji="0" lang="fr-FR" sz="1800" b="1" i="0" u="none" strike="noStrike" kern="120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ème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Congrès de la STO, Tunis 6/04/2018</a:t>
            </a:r>
          </a:p>
        </p:txBody>
      </p:sp>
      <p:pic>
        <p:nvPicPr>
          <p:cNvPr id="5" name="Picture 2" descr="Résultat de recherche d'images pour &quot;hopital  mahdia&quot;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7544" y="1916832"/>
            <a:ext cx="2482496" cy="1739978"/>
          </a:xfrm>
          <a:prstGeom prst="rect">
            <a:avLst/>
          </a:prstGeom>
          <a:noFill/>
        </p:spPr>
      </p:pic>
      <p:pic>
        <p:nvPicPr>
          <p:cNvPr id="6" name="Picture 7" descr="http://medecine-monastir.org/fr/cache/mod_roksprocket/956559177d7d24b07fcb621d7ab552f1_273_430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2723764"/>
            <a:ext cx="2941118" cy="2001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4" descr="IM00036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767962"/>
            <a:ext cx="2482496" cy="165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2072800"/>
            <a:ext cx="2232248" cy="1695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3809694"/>
            <a:ext cx="2232248" cy="16172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fr-FR" b="1" dirty="0">
                <a:solidFill>
                  <a:srgbClr val="FFFF00"/>
                </a:solidFill>
              </a:rPr>
              <a:t>TELEMEDECINE                          MODALITES PRATIQUES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738" t="9047" r="55473" b="59568"/>
          <a:stretch/>
        </p:blipFill>
        <p:spPr bwMode="auto">
          <a:xfrm>
            <a:off x="4136581" y="1489361"/>
            <a:ext cx="3312368" cy="31655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601" t="11032" r="24013" b="64449"/>
          <a:stretch/>
        </p:blipFill>
        <p:spPr bwMode="auto">
          <a:xfrm>
            <a:off x="3347864" y="4820933"/>
            <a:ext cx="5760640" cy="17764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979" t="24010" r="24271" b="3571"/>
          <a:stretch/>
        </p:blipFill>
        <p:spPr bwMode="auto">
          <a:xfrm>
            <a:off x="38869" y="1458589"/>
            <a:ext cx="3312368" cy="39408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E546700D-102A-4230-9F4C-12EB0B96E144}"/>
              </a:ext>
            </a:extLst>
          </p:cNvPr>
          <p:cNvSpPr/>
          <p:nvPr/>
        </p:nvSpPr>
        <p:spPr>
          <a:xfrm>
            <a:off x="3563888" y="5805264"/>
            <a:ext cx="5256584" cy="792088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6907496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85720" y="4714884"/>
            <a:ext cx="6115064" cy="1071571"/>
          </a:xfrm>
          <a:ln>
            <a:noFill/>
          </a:ln>
        </p:spPr>
        <p:txBody>
          <a:bodyPr>
            <a:normAutofit/>
          </a:bodyPr>
          <a:lstStyle/>
          <a:p>
            <a:pPr algn="just">
              <a:buFont typeface="Wingdings" pitchFamily="2" charset="2"/>
              <a:buChar char="§"/>
            </a:pPr>
            <a:r>
              <a:rPr lang="fr-FR" sz="2400" b="1" dirty="0">
                <a:solidFill>
                  <a:schemeClr val="accent1">
                    <a:lumMod val="75000"/>
                  </a:schemeClr>
                </a:solidFill>
              </a:rPr>
              <a:t>Novembre 2017:   </a:t>
            </a:r>
            <a:r>
              <a:rPr lang="fr-FR" sz="2400" b="1" dirty="0"/>
              <a:t>Visite d’une délégation de l’Union Européenne.</a:t>
            </a: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ltGray">
          <a:xfrm>
            <a:off x="1428728" y="0"/>
            <a:ext cx="5786478" cy="1071546"/>
          </a:xfrm>
          <a:prstGeom prst="rect">
            <a:avLst/>
          </a:prstGeom>
          <a:noFill/>
          <a:ln>
            <a:noFill/>
          </a:ln>
          <a:extLst/>
        </p:spPr>
        <p:txBody>
          <a:bodyPr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Lucida Sans Unicode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Lucida Sans Unicode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Lucida Sans Unicode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Lucida Sans Unicode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Lucida Sans Unicode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Lucida Sans Unicode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Lucida Sans Unicode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Lucida Sans Unicode" pitchFamily="34" charset="0"/>
              </a:defRPr>
            </a:lvl9pPr>
          </a:lstStyle>
          <a:p>
            <a:pPr marL="182880" algn="ctr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r>
              <a:rPr lang="fr-FR" sz="4000" dirty="0">
                <a:solidFill>
                  <a:srgbClr val="FF0000"/>
                </a:solidFill>
              </a:rPr>
              <a:t>Historique</a:t>
            </a:r>
          </a:p>
        </p:txBody>
      </p:sp>
      <p:sp>
        <p:nvSpPr>
          <p:cNvPr id="9" name="Espace réservé du contenu 2"/>
          <p:cNvSpPr txBox="1">
            <a:spLocks/>
          </p:cNvSpPr>
          <p:nvPr/>
        </p:nvSpPr>
        <p:spPr>
          <a:xfrm>
            <a:off x="285720" y="1285860"/>
            <a:ext cx="8358246" cy="107157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Janvier 2017: 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réunion à la DSSB  dans le cadre de la  réactivation du programme national de la santé oculaire.</a:t>
            </a:r>
          </a:p>
        </p:txBody>
      </p:sp>
      <p:sp>
        <p:nvSpPr>
          <p:cNvPr id="10" name="Espace réservé du contenu 2"/>
          <p:cNvSpPr txBox="1">
            <a:spLocks/>
          </p:cNvSpPr>
          <p:nvPr/>
        </p:nvSpPr>
        <p:spPr>
          <a:xfrm>
            <a:off x="285720" y="2571744"/>
            <a:ext cx="8358246" cy="71438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 fontScale="92500"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Avril 2017 : 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visite sur terrain pour l’évaluation de l’état du lieu.</a:t>
            </a:r>
          </a:p>
        </p:txBody>
      </p:sp>
      <p:sp>
        <p:nvSpPr>
          <p:cNvPr id="11" name="Espace réservé du contenu 2"/>
          <p:cNvSpPr txBox="1">
            <a:spLocks/>
          </p:cNvSpPr>
          <p:nvPr/>
        </p:nvSpPr>
        <p:spPr>
          <a:xfrm>
            <a:off x="285720" y="3571877"/>
            <a:ext cx="6115064" cy="928694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Août 2017: 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début de fonctionnement de l’unité  de E-Ophtalmologie.</a:t>
            </a:r>
          </a:p>
        </p:txBody>
      </p:sp>
      <p:pic>
        <p:nvPicPr>
          <p:cNvPr id="12" name="Picture 2" descr="C:\Users\ASUS\Desktop\20180314_192757 (3)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88224" y="3068960"/>
            <a:ext cx="1698552" cy="1692420"/>
          </a:xfrm>
          <a:prstGeom prst="rect">
            <a:avLst/>
          </a:prstGeom>
          <a:noFill/>
        </p:spPr>
      </p:pic>
      <p:pic>
        <p:nvPicPr>
          <p:cNvPr id="14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76" y="5518537"/>
            <a:ext cx="1785950" cy="1339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72264" y="4571984"/>
            <a:ext cx="1714512" cy="2286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1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1026" name="Picture 2" descr="C:\Users\ASUS\Desktop\20180314_192757 (3)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7480" y="428837"/>
            <a:ext cx="2786050" cy="3000163"/>
          </a:xfrm>
          <a:prstGeom prst="rect">
            <a:avLst/>
          </a:prstGeom>
          <a:noFill/>
        </p:spPr>
      </p:pic>
      <p:pic>
        <p:nvPicPr>
          <p:cNvPr id="1027" name="Picture 3" descr="C:\Users\ASUS\Desktop\20180314_193303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14678" y="285728"/>
            <a:ext cx="2786082" cy="2969241"/>
          </a:xfrm>
          <a:prstGeom prst="rect">
            <a:avLst/>
          </a:prstGeom>
          <a:noFill/>
        </p:spPr>
      </p:pic>
      <p:pic>
        <p:nvPicPr>
          <p:cNvPr id="1028" name="Picture 4" descr="C:\Users\ASUS\Desktop\20180314_193326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84168" y="265495"/>
            <a:ext cx="2762085" cy="2969241"/>
          </a:xfrm>
          <a:prstGeom prst="rect">
            <a:avLst/>
          </a:prstGeom>
          <a:noFill/>
        </p:spPr>
      </p:pic>
      <p:pic>
        <p:nvPicPr>
          <p:cNvPr id="1030" name="Picture 6" descr="C:\Users\ASUS\Desktop\20180314_192927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4669" y="3737461"/>
            <a:ext cx="2615638" cy="2763373"/>
          </a:xfrm>
          <a:prstGeom prst="rect">
            <a:avLst/>
          </a:prstGeom>
          <a:noFill/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131840" y="3524250"/>
            <a:ext cx="2286016" cy="30480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1AFDFFE2-5501-4C8A-86C4-CA0BA347C46A}"/>
              </a:ext>
            </a:extLst>
          </p:cNvPr>
          <p:cNvGrpSpPr/>
          <p:nvPr/>
        </p:nvGrpSpPr>
        <p:grpSpPr>
          <a:xfrm>
            <a:off x="5940152" y="3357329"/>
            <a:ext cx="2695322" cy="3500438"/>
            <a:chOff x="6551469" y="1628800"/>
            <a:chExt cx="2363932" cy="3500438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CCC62950-DAD1-4E35-BDD6-280F3659E8E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/>
            <a:srcRect l="35688" t="15625" r="35761" b="9179"/>
            <a:stretch>
              <a:fillRect/>
            </a:stretch>
          </p:blipFill>
          <p:spPr bwMode="auto">
            <a:xfrm>
              <a:off x="6551469" y="1628800"/>
              <a:ext cx="2363932" cy="35004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9EF0DC60-D6F7-4CE3-981B-4506D0DD4507}"/>
                </a:ext>
              </a:extLst>
            </p:cNvPr>
            <p:cNvCxnSpPr>
              <a:cxnSpLocks/>
              <a:stCxn id="3" idx="2"/>
            </p:cNvCxnSpPr>
            <p:nvPr/>
          </p:nvCxnSpPr>
          <p:spPr>
            <a:xfrm flipH="1">
              <a:off x="7309326" y="2564567"/>
              <a:ext cx="947317" cy="720080"/>
            </a:xfrm>
            <a:prstGeom prst="straightConnector1">
              <a:avLst/>
            </a:prstGeom>
            <a:ln w="28575"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Oval 2">
            <a:extLst>
              <a:ext uri="{FF2B5EF4-FFF2-40B4-BE49-F238E27FC236}">
                <a16:creationId xmlns:a16="http://schemas.microsoft.com/office/drawing/2014/main" id="{C8D05B2F-8236-4D76-AF5C-6555AFED35AA}"/>
              </a:ext>
            </a:extLst>
          </p:cNvPr>
          <p:cNvSpPr/>
          <p:nvPr/>
        </p:nvSpPr>
        <p:spPr>
          <a:xfrm>
            <a:off x="7884368" y="4005064"/>
            <a:ext cx="432048" cy="57606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2">
            <a:extLst>
              <a:ext uri="{FF2B5EF4-FFF2-40B4-BE49-F238E27FC236}">
                <a16:creationId xmlns:a16="http://schemas.microsoft.com/office/drawing/2014/main" id="{E5B0D7F0-FDEE-4DAE-BF09-754A314DD5F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fontAlgn="auto" hangingPunct="1">
              <a:lnSpc>
                <a:spcPct val="150000"/>
              </a:lnSpc>
              <a:spcAft>
                <a:spcPts val="0"/>
              </a:spcAft>
              <a:defRPr/>
            </a:pPr>
            <a:r>
              <a:rPr lang="nl-NL" altLang="nl-NL" sz="4000">
                <a:solidFill>
                  <a:schemeClr val="accent1">
                    <a:satMod val="1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RETINOPATHIE DIABETIQUE</a:t>
            </a:r>
            <a:r>
              <a:rPr lang="fr-FR" sz="4000" i="1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1028" name="Rectangle 3">
            <a:extLst>
              <a:ext uri="{FF2B5EF4-FFF2-40B4-BE49-F238E27FC236}">
                <a16:creationId xmlns:a16="http://schemas.microsoft.com/office/drawing/2014/main" id="{387036A9-1A7A-42BF-AD64-8FC0795CA89C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95536" y="1772816"/>
            <a:ext cx="7848872" cy="785812"/>
          </a:xfrm>
          <a:gradFill rotWithShape="0">
            <a:gsLst>
              <a:gs pos="0">
                <a:srgbClr val="00007A"/>
              </a:gs>
              <a:gs pos="100000">
                <a:srgbClr val="000038"/>
              </a:gs>
            </a:gsLst>
            <a:path path="shape">
              <a:fillToRect l="50000" t="50000" r="50000" b="50000"/>
            </a:path>
          </a:gradFill>
        </p:spPr>
        <p:txBody>
          <a:bodyPr/>
          <a:lstStyle/>
          <a:p>
            <a:pPr eaLnBrk="1" hangingPunct="1">
              <a:lnSpc>
                <a:spcPct val="80000"/>
              </a:lnSpc>
            </a:pPr>
            <a:endParaRPr lang="fr-FR" altLang="fr-FR" sz="1200" b="1" u="sng" dirty="0"/>
          </a:p>
          <a:p>
            <a:pPr algn="ctr" eaLnBrk="1" hangingPunct="1">
              <a:buFont typeface="Wingdings" panose="05000000000000000000" pitchFamily="2" charset="2"/>
              <a:buNone/>
            </a:pPr>
            <a:r>
              <a:rPr lang="fr-FR" altLang="fr-FR" sz="2800" b="1" dirty="0">
                <a:solidFill>
                  <a:srgbClr val="FFFF00"/>
                </a:solidFill>
              </a:rPr>
              <a:t>Facteurs systémiques: Age du diabète +++</a:t>
            </a:r>
          </a:p>
          <a:p>
            <a:pPr eaLnBrk="1" hangingPunct="1">
              <a:lnSpc>
                <a:spcPct val="110000"/>
              </a:lnSpc>
              <a:buFont typeface="Wingdings" panose="05000000000000000000" pitchFamily="2" charset="2"/>
              <a:buNone/>
            </a:pPr>
            <a:endParaRPr lang="fr-FR" altLang="fr-FR" sz="2000" b="1" dirty="0"/>
          </a:p>
          <a:p>
            <a:pPr eaLnBrk="1" hangingPunct="1">
              <a:lnSpc>
                <a:spcPct val="110000"/>
              </a:lnSpc>
            </a:pPr>
            <a:endParaRPr lang="fr-FR" altLang="fr-FR" sz="1600" b="1" u="sng" dirty="0"/>
          </a:p>
        </p:txBody>
      </p:sp>
      <p:graphicFrame>
        <p:nvGraphicFramePr>
          <p:cNvPr id="1026" name="Object 4">
            <a:extLst>
              <a:ext uri="{FF2B5EF4-FFF2-40B4-BE49-F238E27FC236}">
                <a16:creationId xmlns:a16="http://schemas.microsoft.com/office/drawing/2014/main" id="{9AF75B90-C2E7-453D-9152-280D602E89D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55681641"/>
              </p:ext>
            </p:extLst>
          </p:nvPr>
        </p:nvGraphicFramePr>
        <p:xfrm>
          <a:off x="899592" y="2714625"/>
          <a:ext cx="7132638" cy="3714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0" r:id="rId3" imgW="7132938" imgH="3718882" progId="Excel.Chart.8">
                  <p:embed/>
                </p:oleObj>
              </mc:Choice>
              <mc:Fallback>
                <p:oleObj r:id="rId3" imgW="7132938" imgH="3718882" progId="Excel.Chart.8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99592" y="2714625"/>
                        <a:ext cx="7132638" cy="3714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/>
          <p:cNvSpPr txBox="1"/>
          <p:nvPr/>
        </p:nvSpPr>
        <p:spPr>
          <a:xfrm>
            <a:off x="2233692" y="764204"/>
            <a:ext cx="5103656" cy="830997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lvl="0" algn="ctr"/>
            <a:r>
              <a:rPr lang="fr-FR" b="1" dirty="0"/>
              <a:t>Accueil du patient: </a:t>
            </a:r>
          </a:p>
          <a:p>
            <a:pPr lvl="0" algn="ctr"/>
            <a:r>
              <a:rPr lang="fr-FR" b="1" dirty="0"/>
              <a:t>Unité de Télémédecine HR Tozeur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1785918" y="3643314"/>
            <a:ext cx="1714480" cy="55399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Clr>
                <a:schemeClr val="bg1"/>
              </a:buClr>
              <a:defRPr/>
            </a:pPr>
            <a:r>
              <a:rPr lang="fr-FR" sz="2000" b="1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Médecin 1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285720" y="6000768"/>
            <a:ext cx="4643470" cy="50629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742950" lvl="1" indent="-285750">
              <a:lnSpc>
                <a:spcPct val="150000"/>
              </a:lnSpc>
              <a:buClr>
                <a:schemeClr val="bg1"/>
              </a:buClr>
              <a:defRPr/>
            </a:pPr>
            <a:r>
              <a:rPr lang="fr-FR" sz="2000" b="1" dirty="0">
                <a:solidFill>
                  <a:schemeClr val="tx2">
                    <a:lumMod val="75000"/>
                  </a:schemeClr>
                </a:solidFill>
              </a:rPr>
              <a:t>Rapport médical</a:t>
            </a:r>
            <a:endParaRPr lang="fr-FR" sz="2000" b="1" dirty="0">
              <a:solidFill>
                <a:schemeClr val="tx2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0" y="2643182"/>
            <a:ext cx="2357422" cy="711943"/>
          </a:xfrm>
          <a:prstGeom prst="ellipse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marL="285750" indent="-285750" algn="ctr">
              <a:lnSpc>
                <a:spcPct val="150000"/>
              </a:lnSpc>
              <a:buClr>
                <a:schemeClr val="bg1"/>
              </a:buClr>
              <a:defRPr/>
            </a:pPr>
            <a:r>
              <a:rPr lang="fr-FR" sz="2000" b="1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Superviseurs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5786446" y="5929330"/>
            <a:ext cx="3226648" cy="70788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lvl="0"/>
            <a:r>
              <a:rPr lang="fr-FR" sz="2000" b="1" dirty="0"/>
              <a:t>Unité de Télémédecine HR Tozeur</a:t>
            </a:r>
            <a:endParaRPr lang="fr-FR" sz="2800" b="1" dirty="0"/>
          </a:p>
        </p:txBody>
      </p:sp>
      <p:cxnSp>
        <p:nvCxnSpPr>
          <p:cNvPr id="20" name="Connecteur droit avec flèche 19"/>
          <p:cNvCxnSpPr/>
          <p:nvPr/>
        </p:nvCxnSpPr>
        <p:spPr bwMode="auto">
          <a:xfrm rot="10800000" flipV="1">
            <a:off x="2643174" y="3000372"/>
            <a:ext cx="2000264" cy="571504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3" name="Connecteur droit avec flèche 22"/>
          <p:cNvCxnSpPr/>
          <p:nvPr/>
        </p:nvCxnSpPr>
        <p:spPr bwMode="auto">
          <a:xfrm rot="5400000">
            <a:off x="4500562" y="3286124"/>
            <a:ext cx="571504" cy="1588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0" name="Connecteur droit avec flèche 29"/>
          <p:cNvCxnSpPr/>
          <p:nvPr/>
        </p:nvCxnSpPr>
        <p:spPr bwMode="auto">
          <a:xfrm rot="10800000" flipV="1">
            <a:off x="1500166" y="2357430"/>
            <a:ext cx="1144596" cy="285752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3" name="Connecteur droit avec flèche 32"/>
          <p:cNvCxnSpPr/>
          <p:nvPr/>
        </p:nvCxnSpPr>
        <p:spPr bwMode="auto">
          <a:xfrm rot="5400000">
            <a:off x="-35751" y="4679165"/>
            <a:ext cx="2357455" cy="1588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2" name="Connecteur droit avec flèche 41"/>
          <p:cNvCxnSpPr/>
          <p:nvPr/>
        </p:nvCxnSpPr>
        <p:spPr bwMode="auto">
          <a:xfrm rot="5400000">
            <a:off x="1250136" y="4321976"/>
            <a:ext cx="1643073" cy="1571639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9" name="ZoneTexte 38"/>
          <p:cNvSpPr txBox="1"/>
          <p:nvPr/>
        </p:nvSpPr>
        <p:spPr>
          <a:xfrm>
            <a:off x="2714612" y="1857364"/>
            <a:ext cx="3929090" cy="101566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285750" indent="-285750" algn="ctr">
              <a:lnSpc>
                <a:spcPct val="150000"/>
              </a:lnSpc>
              <a:buClr>
                <a:schemeClr val="bg1"/>
              </a:buClr>
              <a:defRPr/>
            </a:pPr>
            <a:r>
              <a:rPr lang="fr-FR" sz="2000" b="1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Prise de photographies du FO + coupes OCT </a:t>
            </a:r>
            <a:r>
              <a:rPr lang="fr-FR" sz="2000" b="1" dirty="0" err="1">
                <a:solidFill>
                  <a:schemeClr val="tx2">
                    <a:lumMod val="75000"/>
                  </a:schemeClr>
                </a:solidFill>
                <a:latin typeface="+mn-lt"/>
              </a:rPr>
              <a:t>maculaire</a:t>
            </a:r>
            <a:r>
              <a:rPr lang="fr-FR" sz="2000" b="1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 </a:t>
            </a:r>
          </a:p>
        </p:txBody>
      </p:sp>
      <p:cxnSp>
        <p:nvCxnSpPr>
          <p:cNvPr id="40" name="Connecteur droit avec flèche 39"/>
          <p:cNvCxnSpPr/>
          <p:nvPr/>
        </p:nvCxnSpPr>
        <p:spPr bwMode="auto">
          <a:xfrm rot="5400000">
            <a:off x="4459259" y="1765821"/>
            <a:ext cx="348437" cy="1588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00B05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55" name="ZoneTexte 54"/>
          <p:cNvSpPr txBox="1"/>
          <p:nvPr/>
        </p:nvSpPr>
        <p:spPr>
          <a:xfrm>
            <a:off x="6084168" y="3643314"/>
            <a:ext cx="2928926" cy="965970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Clr>
                <a:schemeClr val="bg1"/>
              </a:buClr>
              <a:defRPr/>
            </a:pPr>
            <a:r>
              <a:rPr lang="fr-FR" sz="2000" b="1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Directeur Régional de la     </a:t>
            </a:r>
          </a:p>
          <a:p>
            <a:pPr marL="285750" indent="-285750">
              <a:lnSpc>
                <a:spcPct val="150000"/>
              </a:lnSpc>
              <a:buClr>
                <a:schemeClr val="bg1"/>
              </a:buClr>
              <a:defRPr/>
            </a:pPr>
            <a:r>
              <a:rPr lang="fr-FR" sz="2000" b="1" dirty="0">
                <a:solidFill>
                  <a:schemeClr val="tx2">
                    <a:lumMod val="75000"/>
                  </a:schemeClr>
                </a:solidFill>
              </a:rPr>
              <a:t>        Santé</a:t>
            </a:r>
            <a:r>
              <a:rPr lang="fr-FR" sz="2000" b="1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 de Tozeur</a:t>
            </a:r>
          </a:p>
        </p:txBody>
      </p:sp>
      <p:cxnSp>
        <p:nvCxnSpPr>
          <p:cNvPr id="57" name="Connecteur droit avec flèche 56"/>
          <p:cNvCxnSpPr/>
          <p:nvPr/>
        </p:nvCxnSpPr>
        <p:spPr bwMode="auto">
          <a:xfrm>
            <a:off x="4857752" y="2928934"/>
            <a:ext cx="2214578" cy="642942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2" name="Rectangle 2"/>
          <p:cNvSpPr txBox="1">
            <a:spLocks noChangeArrowheads="1"/>
          </p:cNvSpPr>
          <p:nvPr/>
        </p:nvSpPr>
        <p:spPr bwMode="ltGray">
          <a:xfrm>
            <a:off x="642913" y="31355"/>
            <a:ext cx="7286676" cy="928670"/>
          </a:xfrm>
          <a:prstGeom prst="rect">
            <a:avLst/>
          </a:prstGeom>
          <a:noFill/>
          <a:ln>
            <a:noFill/>
          </a:ln>
          <a:extLst/>
        </p:spPr>
        <p:txBody>
          <a:bodyPr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Lucida Sans Unicode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Lucida Sans Unicode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Lucida Sans Unicode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Lucida Sans Unicode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Lucida Sans Unicode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Lucida Sans Unicode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Lucida Sans Unicode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Lucida Sans Unicode" pitchFamily="34" charset="0"/>
              </a:defRPr>
            </a:lvl9pPr>
          </a:lstStyle>
          <a:p>
            <a:pPr marL="182880" algn="ctr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r>
              <a:rPr lang="fr-FR" sz="3600" dirty="0">
                <a:solidFill>
                  <a:srgbClr val="FF0000"/>
                </a:solidFill>
              </a:rPr>
              <a:t>Déroulement pratique</a:t>
            </a:r>
          </a:p>
        </p:txBody>
      </p:sp>
      <p:pic>
        <p:nvPicPr>
          <p:cNvPr id="24" name="Picture 3" descr="C:\Users\ASUS\Desktop\20180314_193303.png"/>
          <p:cNvPicPr>
            <a:picLocks noChangeAspect="1" noChangeArrowheads="1"/>
          </p:cNvPicPr>
          <p:nvPr/>
        </p:nvPicPr>
        <p:blipFill>
          <a:blip r:embed="rId2" cstate="print"/>
          <a:srcRect t="15639" b="13988"/>
          <a:stretch>
            <a:fillRect/>
          </a:stretch>
        </p:blipFill>
        <p:spPr bwMode="auto">
          <a:xfrm>
            <a:off x="7000860" y="1428736"/>
            <a:ext cx="2143140" cy="1607355"/>
          </a:xfrm>
          <a:prstGeom prst="rect">
            <a:avLst/>
          </a:prstGeom>
          <a:noFill/>
        </p:spPr>
      </p:pic>
      <p:pic>
        <p:nvPicPr>
          <p:cNvPr id="26" name="Picture 2" descr="C:\Users\ASUS\Desktop\20180314_192757 (3).png"/>
          <p:cNvPicPr>
            <a:picLocks noChangeAspect="1" noChangeArrowheads="1"/>
          </p:cNvPicPr>
          <p:nvPr/>
        </p:nvPicPr>
        <p:blipFill>
          <a:blip r:embed="rId3" cstate="print">
            <a:lum bright="30000" contrast="30000"/>
          </a:blip>
          <a:srcRect t="16884" b="36684"/>
          <a:stretch>
            <a:fillRect/>
          </a:stretch>
        </p:blipFill>
        <p:spPr bwMode="auto">
          <a:xfrm>
            <a:off x="7599231" y="714356"/>
            <a:ext cx="1428760" cy="714380"/>
          </a:xfrm>
          <a:prstGeom prst="rect">
            <a:avLst/>
          </a:prstGeom>
          <a:noFill/>
        </p:spPr>
      </p:pic>
      <p:sp>
        <p:nvSpPr>
          <p:cNvPr id="29" name="ZoneTexte 28"/>
          <p:cNvSpPr txBox="1"/>
          <p:nvPr/>
        </p:nvSpPr>
        <p:spPr>
          <a:xfrm>
            <a:off x="3571868" y="3643314"/>
            <a:ext cx="1714480" cy="57150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Clr>
                <a:schemeClr val="bg1"/>
              </a:buClr>
              <a:defRPr/>
            </a:pPr>
            <a:r>
              <a:rPr lang="fr-FR" sz="2000" b="1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Médecin 2</a:t>
            </a:r>
          </a:p>
        </p:txBody>
      </p:sp>
      <p:cxnSp>
        <p:nvCxnSpPr>
          <p:cNvPr id="45" name="Connecteur droit avec flèche 44"/>
          <p:cNvCxnSpPr/>
          <p:nvPr/>
        </p:nvCxnSpPr>
        <p:spPr bwMode="auto">
          <a:xfrm rot="5400000">
            <a:off x="2678895" y="4321973"/>
            <a:ext cx="1643073" cy="1571639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6" name="Connecteur droit avec flèche 45"/>
          <p:cNvCxnSpPr>
            <a:cxnSpLocks/>
            <a:endCxn id="12" idx="1"/>
          </p:cNvCxnSpPr>
          <p:nvPr/>
        </p:nvCxnSpPr>
        <p:spPr bwMode="auto">
          <a:xfrm flipV="1">
            <a:off x="5002216" y="6283273"/>
            <a:ext cx="784230" cy="3248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00B050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2" grpId="0" animBg="1"/>
      <p:bldP spid="39" grpId="0" animBg="1"/>
      <p:bldP spid="55" grpId="0" animBg="1"/>
      <p:bldP spid="29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/>
          <p:cNvSpPr txBox="1"/>
          <p:nvPr/>
        </p:nvSpPr>
        <p:spPr>
          <a:xfrm>
            <a:off x="1214414" y="2214554"/>
            <a:ext cx="2214578" cy="55399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Clr>
                <a:schemeClr val="bg1"/>
              </a:buClr>
              <a:defRPr/>
            </a:pPr>
            <a:r>
              <a:rPr lang="fr-FR" sz="2000" b="1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Pas d’anomalies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1763688" y="990034"/>
            <a:ext cx="4643470" cy="50629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285750" indent="-285750" algn="ctr">
              <a:lnSpc>
                <a:spcPct val="150000"/>
              </a:lnSpc>
              <a:buClr>
                <a:schemeClr val="bg1"/>
              </a:buClr>
              <a:defRPr/>
            </a:pPr>
            <a:r>
              <a:rPr lang="fr-FR" sz="2000" b="1" dirty="0">
                <a:solidFill>
                  <a:schemeClr val="tx2">
                    <a:lumMod val="75000"/>
                  </a:schemeClr>
                </a:solidFill>
              </a:rPr>
              <a:t>Rapport médical</a:t>
            </a:r>
            <a:endParaRPr lang="fr-FR" sz="2000" b="1" dirty="0">
              <a:solidFill>
                <a:schemeClr val="tx2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6444208" y="720850"/>
            <a:ext cx="2643206" cy="101566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lvl="0"/>
            <a:r>
              <a:rPr lang="fr-FR" sz="2000" b="1" dirty="0"/>
              <a:t>Unité de Télémédecine </a:t>
            </a:r>
          </a:p>
          <a:p>
            <a:pPr lvl="0"/>
            <a:r>
              <a:rPr lang="fr-FR" sz="2000" b="1" dirty="0"/>
              <a:t>HR Tozeur</a:t>
            </a:r>
            <a:endParaRPr lang="fr-FR" sz="2800" b="1" dirty="0"/>
          </a:p>
        </p:txBody>
      </p:sp>
      <p:cxnSp>
        <p:nvCxnSpPr>
          <p:cNvPr id="20" name="Connecteur droit avec flèche 19"/>
          <p:cNvCxnSpPr/>
          <p:nvPr/>
        </p:nvCxnSpPr>
        <p:spPr bwMode="auto">
          <a:xfrm rot="10800000" flipV="1">
            <a:off x="2500298" y="1571612"/>
            <a:ext cx="2000264" cy="571504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3" name="Connecteur droit avec flèche 22"/>
          <p:cNvCxnSpPr/>
          <p:nvPr/>
        </p:nvCxnSpPr>
        <p:spPr bwMode="auto">
          <a:xfrm rot="5400000">
            <a:off x="5858678" y="4071148"/>
            <a:ext cx="2143140" cy="1588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3" name="Connecteur droit avec flèche 32"/>
          <p:cNvCxnSpPr/>
          <p:nvPr/>
        </p:nvCxnSpPr>
        <p:spPr bwMode="auto">
          <a:xfrm rot="5400000">
            <a:off x="1036612" y="4035430"/>
            <a:ext cx="2357455" cy="1588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2" name="Connecteur droit avec flèche 41"/>
          <p:cNvCxnSpPr/>
          <p:nvPr/>
        </p:nvCxnSpPr>
        <p:spPr bwMode="auto">
          <a:xfrm rot="10800000" flipV="1">
            <a:off x="5143504" y="5572140"/>
            <a:ext cx="1500198" cy="500066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55" name="ZoneTexte 54"/>
          <p:cNvSpPr txBox="1"/>
          <p:nvPr/>
        </p:nvSpPr>
        <p:spPr>
          <a:xfrm>
            <a:off x="714348" y="5286388"/>
            <a:ext cx="3714776" cy="553998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Clr>
                <a:schemeClr val="bg1"/>
              </a:buClr>
              <a:defRPr/>
            </a:pPr>
            <a:r>
              <a:rPr lang="fr-FR" sz="2000" b="1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Programmer prochain contrôle</a:t>
            </a:r>
          </a:p>
        </p:txBody>
      </p:sp>
      <p:cxnSp>
        <p:nvCxnSpPr>
          <p:cNvPr id="57" name="Connecteur droit avec flèche 56"/>
          <p:cNvCxnSpPr/>
          <p:nvPr/>
        </p:nvCxnSpPr>
        <p:spPr bwMode="auto">
          <a:xfrm>
            <a:off x="4786314" y="1571612"/>
            <a:ext cx="2214578" cy="642942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2" name="Rectangle 2"/>
          <p:cNvSpPr txBox="1">
            <a:spLocks noChangeArrowheads="1"/>
          </p:cNvSpPr>
          <p:nvPr/>
        </p:nvSpPr>
        <p:spPr bwMode="ltGray">
          <a:xfrm>
            <a:off x="785786" y="0"/>
            <a:ext cx="7286676" cy="928670"/>
          </a:xfrm>
          <a:prstGeom prst="rect">
            <a:avLst/>
          </a:prstGeom>
          <a:noFill/>
          <a:ln>
            <a:noFill/>
          </a:ln>
          <a:extLst/>
        </p:spPr>
        <p:txBody>
          <a:bodyPr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Lucida Sans Unicode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Lucida Sans Unicode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Lucida Sans Unicode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Lucida Sans Unicode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Lucida Sans Unicode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Lucida Sans Unicode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Lucida Sans Unicode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Lucida Sans Unicode" pitchFamily="34" charset="0"/>
              </a:defRPr>
            </a:lvl9pPr>
          </a:lstStyle>
          <a:p>
            <a:pPr marL="182880" algn="ctr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r>
              <a:rPr lang="fr-FR" sz="4000" dirty="0">
                <a:solidFill>
                  <a:srgbClr val="FF0000"/>
                </a:solidFill>
              </a:rPr>
              <a:t>DÉROULEMENT PRATIQUE</a:t>
            </a:r>
          </a:p>
        </p:txBody>
      </p:sp>
      <p:sp>
        <p:nvSpPr>
          <p:cNvPr id="29" name="ZoneTexte 28"/>
          <p:cNvSpPr txBox="1"/>
          <p:nvPr/>
        </p:nvSpPr>
        <p:spPr>
          <a:xfrm>
            <a:off x="5072066" y="5161018"/>
            <a:ext cx="4286280" cy="55399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marL="285750" indent="-285750" algn="ctr">
              <a:lnSpc>
                <a:spcPct val="150000"/>
              </a:lnSpc>
              <a:buClr>
                <a:schemeClr val="bg1"/>
              </a:buClr>
              <a:defRPr/>
            </a:pPr>
            <a:r>
              <a:rPr lang="fr-FR" sz="2000" b="1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Planification de la prise en charge </a:t>
            </a:r>
          </a:p>
        </p:txBody>
      </p:sp>
      <p:cxnSp>
        <p:nvCxnSpPr>
          <p:cNvPr id="45" name="Connecteur droit avec flèche 44"/>
          <p:cNvCxnSpPr>
            <a:cxnSpLocks/>
          </p:cNvCxnSpPr>
          <p:nvPr/>
        </p:nvCxnSpPr>
        <p:spPr bwMode="auto">
          <a:xfrm>
            <a:off x="7668344" y="5715016"/>
            <a:ext cx="761308" cy="35719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5" name="ZoneTexte 24"/>
          <p:cNvSpPr txBox="1"/>
          <p:nvPr/>
        </p:nvSpPr>
        <p:spPr>
          <a:xfrm>
            <a:off x="5286379" y="2348631"/>
            <a:ext cx="3143273" cy="50430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Clr>
                <a:schemeClr val="bg1"/>
              </a:buClr>
              <a:defRPr/>
            </a:pPr>
            <a:r>
              <a:rPr lang="fr-FR" sz="2000" b="1" dirty="0">
                <a:solidFill>
                  <a:schemeClr val="tx2">
                    <a:lumMod val="75000"/>
                  </a:schemeClr>
                </a:solidFill>
              </a:rPr>
              <a:t>En présence</a:t>
            </a:r>
            <a:r>
              <a:rPr lang="fr-FR" sz="2000" b="1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 d’anomalies</a:t>
            </a:r>
          </a:p>
        </p:txBody>
      </p:sp>
      <p:sp>
        <p:nvSpPr>
          <p:cNvPr id="28" name="ZoneTexte 27"/>
          <p:cNvSpPr txBox="1"/>
          <p:nvPr/>
        </p:nvSpPr>
        <p:spPr>
          <a:xfrm>
            <a:off x="3643306" y="6072206"/>
            <a:ext cx="2071702" cy="55399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Clr>
                <a:schemeClr val="bg1"/>
              </a:buClr>
              <a:defRPr/>
            </a:pPr>
            <a:r>
              <a:rPr lang="fr-FR" sz="2000" b="1" dirty="0">
                <a:solidFill>
                  <a:schemeClr val="tx2">
                    <a:lumMod val="75000"/>
                  </a:schemeClr>
                </a:solidFill>
              </a:rPr>
              <a:t>HR Tozeur</a:t>
            </a:r>
            <a:endParaRPr lang="fr-FR" sz="2000" b="1" dirty="0">
              <a:solidFill>
                <a:schemeClr val="tx2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31" name="ZoneTexte 30"/>
          <p:cNvSpPr txBox="1"/>
          <p:nvPr/>
        </p:nvSpPr>
        <p:spPr>
          <a:xfrm>
            <a:off x="6572264" y="6072206"/>
            <a:ext cx="2857520" cy="55399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Clr>
                <a:schemeClr val="bg1"/>
              </a:buClr>
              <a:defRPr/>
            </a:pPr>
            <a:r>
              <a:rPr lang="fr-FR" sz="2000" b="1" dirty="0">
                <a:solidFill>
                  <a:schemeClr val="tx2">
                    <a:lumMod val="75000"/>
                  </a:schemeClr>
                </a:solidFill>
              </a:rPr>
              <a:t>EPS Mahdia/Monastir</a:t>
            </a:r>
            <a:endParaRPr lang="fr-FR" sz="2000" b="1" dirty="0">
              <a:solidFill>
                <a:schemeClr val="tx2">
                  <a:lumMod val="75000"/>
                </a:schemeClr>
              </a:solidFill>
              <a:latin typeface="+mn-lt"/>
            </a:endParaRPr>
          </a:p>
        </p:txBody>
      </p:sp>
      <p:pic>
        <p:nvPicPr>
          <p:cNvPr id="35" name="Picture 2"/>
          <p:cNvPicPr>
            <a:picLocks noChangeAspect="1" noChangeArrowheads="1"/>
          </p:cNvPicPr>
          <p:nvPr/>
        </p:nvPicPr>
        <p:blipFill>
          <a:blip r:embed="rId3"/>
          <a:srcRect l="59762" t="46720" r="23377" b="23290"/>
          <a:stretch>
            <a:fillRect/>
          </a:stretch>
        </p:blipFill>
        <p:spPr bwMode="auto">
          <a:xfrm>
            <a:off x="0" y="3143248"/>
            <a:ext cx="1928794" cy="19287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6" name="Picture 3"/>
          <p:cNvPicPr>
            <a:picLocks noChangeAspect="1" noChangeArrowheads="1"/>
          </p:cNvPicPr>
          <p:nvPr/>
        </p:nvPicPr>
        <p:blipFill>
          <a:blip r:embed="rId4"/>
          <a:srcRect l="66466" t="54262" r="23525" b="32760"/>
          <a:stretch>
            <a:fillRect/>
          </a:stretch>
        </p:blipFill>
        <p:spPr bwMode="auto">
          <a:xfrm>
            <a:off x="2183653" y="3071810"/>
            <a:ext cx="1959719" cy="1428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7" name="Picture 2"/>
          <p:cNvPicPr>
            <a:picLocks noChangeAspect="1" noChangeArrowheads="1"/>
          </p:cNvPicPr>
          <p:nvPr/>
        </p:nvPicPr>
        <p:blipFill>
          <a:blip r:embed="rId5"/>
          <a:srcRect l="58874" t="45142" r="23732" b="21711"/>
          <a:stretch>
            <a:fillRect/>
          </a:stretch>
        </p:blipFill>
        <p:spPr bwMode="auto">
          <a:xfrm>
            <a:off x="4857752" y="3167133"/>
            <a:ext cx="1857388" cy="19900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8" name="Picture 3"/>
          <p:cNvPicPr>
            <a:picLocks noChangeAspect="1" noChangeArrowheads="1"/>
          </p:cNvPicPr>
          <p:nvPr/>
        </p:nvPicPr>
        <p:blipFill>
          <a:blip r:embed="rId6"/>
          <a:srcRect l="65974" t="54613" r="23377" b="31182"/>
          <a:stretch>
            <a:fillRect/>
          </a:stretch>
        </p:blipFill>
        <p:spPr bwMode="auto">
          <a:xfrm>
            <a:off x="7286644" y="3643314"/>
            <a:ext cx="1857356" cy="13930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55" grpId="0" animBg="1"/>
      <p:bldP spid="29" grpId="0" animBg="1"/>
      <p:bldP spid="25" grpId="0" animBg="1"/>
      <p:bldP spid="28" grpId="0" animBg="1"/>
      <p:bldP spid="31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2"/>
          <a:srcRect l="35688" t="15625" r="35761" b="9179"/>
          <a:stretch>
            <a:fillRect/>
          </a:stretch>
        </p:blipFill>
        <p:spPr bwMode="auto">
          <a:xfrm>
            <a:off x="6551469" y="1628800"/>
            <a:ext cx="2363932" cy="350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Espace réservé du contenu 10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12" name="Picture 1"/>
          <p:cNvPicPr>
            <a:picLocks noChangeAspect="1" noChangeArrowheads="1"/>
          </p:cNvPicPr>
          <p:nvPr/>
        </p:nvPicPr>
        <p:blipFill>
          <a:blip r:embed="rId3"/>
          <a:srcRect t="11793" r="23275"/>
          <a:stretch>
            <a:fillRect/>
          </a:stretch>
        </p:blipFill>
        <p:spPr bwMode="auto">
          <a:xfrm>
            <a:off x="116789" y="1844824"/>
            <a:ext cx="6330094" cy="410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6BC57D77-59C0-4D9F-A0E0-6C5C32D47ABE}"/>
              </a:ext>
            </a:extLst>
          </p:cNvPr>
          <p:cNvCxnSpPr/>
          <p:nvPr/>
        </p:nvCxnSpPr>
        <p:spPr>
          <a:xfrm flipH="1">
            <a:off x="7308304" y="2636912"/>
            <a:ext cx="1038085" cy="648072"/>
          </a:xfrm>
          <a:prstGeom prst="straightConnector1">
            <a:avLst/>
          </a:prstGeom>
          <a:ln w="190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43297324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contenu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ltGray">
          <a:xfrm>
            <a:off x="785786" y="0"/>
            <a:ext cx="7286676" cy="928670"/>
          </a:xfrm>
          <a:prstGeom prst="rect">
            <a:avLst/>
          </a:prstGeom>
          <a:noFill/>
          <a:ln>
            <a:noFill/>
          </a:ln>
          <a:extLst/>
        </p:spPr>
        <p:txBody>
          <a:bodyPr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Lucida Sans Unicode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Lucida Sans Unicode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Lucida Sans Unicode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Lucida Sans Unicode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Lucida Sans Unicode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Lucida Sans Unicode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Lucida Sans Unicode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Lucida Sans Unicode" pitchFamily="34" charset="0"/>
              </a:defRPr>
            </a:lvl9pPr>
          </a:lstStyle>
          <a:p>
            <a:pPr marL="182880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r>
              <a:rPr lang="fr-FR" sz="4000" dirty="0">
                <a:solidFill>
                  <a:srgbClr val="FF0000"/>
                </a:solidFill>
              </a:rPr>
              <a:t>     EXEMPLE</a:t>
            </a:r>
            <a:endParaRPr lang="fr-FR" sz="3600" dirty="0">
              <a:solidFill>
                <a:srgbClr val="FF0000"/>
              </a:solidFill>
            </a:endParaRPr>
          </a:p>
        </p:txBody>
      </p:sp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1265383"/>
            <a:ext cx="8168447" cy="45925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10" name="Connecteur droit avec flèche 9"/>
          <p:cNvCxnSpPr/>
          <p:nvPr/>
        </p:nvCxnSpPr>
        <p:spPr bwMode="auto">
          <a:xfrm>
            <a:off x="2786050" y="6429372"/>
            <a:ext cx="2071702" cy="24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1" name="ZoneTexte 10"/>
          <p:cNvSpPr txBox="1"/>
          <p:nvPr/>
        </p:nvSpPr>
        <p:spPr>
          <a:xfrm>
            <a:off x="4929158" y="5842337"/>
            <a:ext cx="4214842" cy="101566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Clr>
                <a:schemeClr val="bg1"/>
              </a:buClr>
              <a:defRPr/>
            </a:pPr>
            <a:r>
              <a:rPr lang="fr-FR" sz="2000" b="1" dirty="0">
                <a:solidFill>
                  <a:schemeClr val="tx2">
                    <a:lumMod val="75000"/>
                  </a:schemeClr>
                </a:solidFill>
              </a:rPr>
              <a:t>A été référé pour explorations et prise en charge</a:t>
            </a:r>
            <a:endParaRPr lang="fr-FR" sz="2000" b="1" dirty="0">
              <a:solidFill>
                <a:schemeClr val="tx2">
                  <a:lumMod val="75000"/>
                </a:schemeClr>
              </a:solidFill>
              <a:latin typeface="+mn-lt"/>
            </a:endParaRPr>
          </a:p>
        </p:txBody>
      </p:sp>
      <p:pic>
        <p:nvPicPr>
          <p:cNvPr id="12" name="Picture 2" descr="Résultat de recherche d'images pour &quot;télémédecine&quot;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2198" y="0"/>
            <a:ext cx="3071802" cy="1296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>
                <a:solidFill>
                  <a:srgbClr val="FF0000"/>
                </a:solidFill>
              </a:rPr>
              <a:t>RAPPORT D’ACTIVITÉ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fr-FR" b="1" dirty="0">
                <a:solidFill>
                  <a:srgbClr val="FF0000"/>
                </a:solidFill>
                <a:latin typeface="Corbel" panose="020B0503020204020204" pitchFamily="34" charset="0"/>
              </a:rPr>
              <a:t>Activité : </a:t>
            </a:r>
            <a:r>
              <a:rPr lang="fr-FR" b="1" dirty="0">
                <a:latin typeface="Corbel" panose="020B0503020204020204" pitchFamily="34" charset="0"/>
              </a:rPr>
              <a:t>1045 patients entre Août 2017 et Mars 2019 </a:t>
            </a:r>
          </a:p>
          <a:p>
            <a:pPr>
              <a:lnSpc>
                <a:spcPct val="150000"/>
              </a:lnSpc>
            </a:pPr>
            <a:r>
              <a:rPr lang="fr-FR" b="1" dirty="0">
                <a:solidFill>
                  <a:srgbClr val="FF0000"/>
                </a:solidFill>
                <a:latin typeface="Corbel" panose="020B0503020204020204" pitchFamily="34" charset="0"/>
              </a:rPr>
              <a:t>Sex-Ratio: </a:t>
            </a:r>
            <a:r>
              <a:rPr lang="fr-FR" b="1" dirty="0">
                <a:latin typeface="Corbel" panose="020B0503020204020204" pitchFamily="34" charset="0"/>
              </a:rPr>
              <a:t>H/F :1,5</a:t>
            </a:r>
          </a:p>
          <a:p>
            <a:pPr>
              <a:lnSpc>
                <a:spcPct val="150000"/>
              </a:lnSpc>
            </a:pPr>
            <a:r>
              <a:rPr lang="fr-FR" b="1" dirty="0">
                <a:solidFill>
                  <a:srgbClr val="FF0000"/>
                </a:solidFill>
                <a:latin typeface="Corbel" panose="020B0503020204020204" pitchFamily="34" charset="0"/>
              </a:rPr>
              <a:t>Age moyen : </a:t>
            </a:r>
            <a:r>
              <a:rPr lang="fr-FR" b="1" dirty="0">
                <a:latin typeface="Corbel" panose="020B0503020204020204" pitchFamily="34" charset="0"/>
              </a:rPr>
              <a:t>62,1 ans [9-87]</a:t>
            </a:r>
          </a:p>
          <a:p>
            <a:pPr>
              <a:lnSpc>
                <a:spcPct val="150000"/>
              </a:lnSpc>
            </a:pPr>
            <a:r>
              <a:rPr lang="fr-FR" b="1" dirty="0">
                <a:solidFill>
                  <a:srgbClr val="FF0000"/>
                </a:solidFill>
                <a:latin typeface="Corbel" panose="020B0503020204020204" pitchFamily="34" charset="0"/>
              </a:rPr>
              <a:t>ATCDS : </a:t>
            </a:r>
            <a:r>
              <a:rPr lang="fr-FR" b="1" dirty="0">
                <a:latin typeface="Corbel" panose="020B0503020204020204" pitchFamily="34" charset="0"/>
              </a:rPr>
              <a:t> diabète 73%,  HTA 60 %  </a:t>
            </a: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b="1" dirty="0">
                <a:solidFill>
                  <a:srgbClr val="FF0000"/>
                </a:solidFill>
              </a:rPr>
              <a:t>Répartition de l’activité selon les Mois</a:t>
            </a:r>
          </a:p>
        </p:txBody>
      </p:sp>
      <p:graphicFrame>
        <p:nvGraphicFramePr>
          <p:cNvPr id="4" name="Espace réservé du contenu 3"/>
          <p:cNvGraphicFramePr>
            <a:graphicFrameLocks/>
          </p:cNvGraphicFramePr>
          <p:nvPr>
            <p:extLst/>
          </p:nvPr>
        </p:nvGraphicFramePr>
        <p:xfrm>
          <a:off x="179512" y="1571612"/>
          <a:ext cx="8407246" cy="1468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5090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515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505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0343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5056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5056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8274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93316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sz="2000" dirty="0"/>
                        <a:t>Mois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Aout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Septembre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Octobre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Novembre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Décembre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janvier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février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/>
                        <a:t>Nombre patients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b="1" dirty="0"/>
                        <a:t>58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b="1" dirty="0"/>
                        <a:t>62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b="1" dirty="0"/>
                        <a:t>67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b="1" dirty="0"/>
                        <a:t>83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b="1" dirty="0"/>
                        <a:t>89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b="1" dirty="0"/>
                        <a:t>91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b="1" dirty="0"/>
                        <a:t>82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5" name="Espace réservé du contenu 3"/>
          <p:cNvGraphicFramePr>
            <a:graphicFrameLocks noGrp="1"/>
          </p:cNvGraphicFramePr>
          <p:nvPr>
            <p:ph idx="1"/>
            <p:extLst/>
          </p:nvPr>
        </p:nvGraphicFramePr>
        <p:xfrm>
          <a:off x="357158" y="2857496"/>
          <a:ext cx="8358246" cy="37147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4800" dirty="0">
                <a:solidFill>
                  <a:srgbClr val="FF0000"/>
                </a:solidFill>
              </a:rPr>
              <a:t>ANCIENNETÉ DE DIABÈTE </a:t>
            </a:r>
          </a:p>
        </p:txBody>
      </p:sp>
      <p:graphicFrame>
        <p:nvGraphicFramePr>
          <p:cNvPr id="4" name="Espace réservé du contenu 3"/>
          <p:cNvGraphicFramePr>
            <a:graphicFrameLocks noGrp="1"/>
          </p:cNvGraphicFramePr>
          <p:nvPr>
            <p:ph idx="1"/>
            <p:extLst/>
          </p:nvPr>
        </p:nvGraphicFramePr>
        <p:xfrm>
          <a:off x="457200" y="1600200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ZoneTexte 4"/>
          <p:cNvSpPr txBox="1"/>
          <p:nvPr/>
        </p:nvSpPr>
        <p:spPr>
          <a:xfrm>
            <a:off x="3071802" y="2643182"/>
            <a:ext cx="758541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FF6600"/>
            </a:solidFill>
          </a:ln>
        </p:spPr>
        <p:txBody>
          <a:bodyPr wrap="none" rtlCol="0">
            <a:spAutoFit/>
          </a:bodyPr>
          <a:lstStyle/>
          <a:p>
            <a:r>
              <a:rPr lang="fr-FR" b="1" dirty="0"/>
              <a:t>30,7</a:t>
            </a:r>
            <a:r>
              <a:rPr lang="fr-FR" dirty="0"/>
              <a:t>%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1714480" y="1857364"/>
            <a:ext cx="821059" cy="40011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FF6600"/>
            </a:solidFill>
          </a:ln>
        </p:spPr>
        <p:txBody>
          <a:bodyPr wrap="none" rtlCol="0">
            <a:spAutoFit/>
          </a:bodyPr>
          <a:lstStyle/>
          <a:p>
            <a:r>
              <a:rPr lang="fr-FR" sz="2000" b="1" dirty="0">
                <a:solidFill>
                  <a:srgbClr val="FF0000"/>
                </a:solidFill>
              </a:rPr>
              <a:t>44,5%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4357686" y="3929066"/>
            <a:ext cx="758541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FF6600"/>
            </a:solidFill>
          </a:ln>
        </p:spPr>
        <p:txBody>
          <a:bodyPr wrap="none" rtlCol="0">
            <a:spAutoFit/>
          </a:bodyPr>
          <a:lstStyle/>
          <a:p>
            <a:r>
              <a:rPr lang="fr-FR" b="1" dirty="0"/>
              <a:t>10,1%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5786446" y="4000504"/>
            <a:ext cx="641522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FF6600"/>
            </a:solidFill>
          </a:ln>
        </p:spPr>
        <p:txBody>
          <a:bodyPr wrap="none" rtlCol="0">
            <a:spAutoFit/>
          </a:bodyPr>
          <a:lstStyle/>
          <a:p>
            <a:r>
              <a:rPr lang="fr-FR" b="1" dirty="0"/>
              <a:t>9,7%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7000892" y="4429132"/>
            <a:ext cx="519694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FF6600"/>
            </a:solidFill>
          </a:ln>
        </p:spPr>
        <p:txBody>
          <a:bodyPr wrap="none" rtlCol="0">
            <a:spAutoFit/>
          </a:bodyPr>
          <a:lstStyle/>
          <a:p>
            <a:r>
              <a:rPr lang="fr-FR" b="1" dirty="0"/>
              <a:t>5 %</a:t>
            </a:r>
          </a:p>
        </p:txBody>
      </p:sp>
    </p:spTree>
    <p:extLst>
      <p:ext uri="{BB962C8B-B14F-4D97-AF65-F5344CB8AC3E}">
        <p14:creationId xmlns:p14="http://schemas.microsoft.com/office/powerpoint/2010/main" val="246002131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900" b="1" dirty="0">
                <a:solidFill>
                  <a:srgbClr val="FF0000"/>
                </a:solidFill>
              </a:rPr>
              <a:t>DÉLAI  DE LA RÉPONSE</a:t>
            </a:r>
            <a:br>
              <a:rPr lang="en-US" dirty="0"/>
            </a:br>
            <a:endParaRPr lang="fr-FR" dirty="0"/>
          </a:p>
        </p:txBody>
      </p:sp>
      <p:graphicFrame>
        <p:nvGraphicFramePr>
          <p:cNvPr id="4" name="Espace réservé du contenu 3"/>
          <p:cNvGraphicFramePr>
            <a:graphicFrameLocks noGrp="1"/>
          </p:cNvGraphicFramePr>
          <p:nvPr>
            <p:ph idx="1"/>
            <p:extLst/>
          </p:nvPr>
        </p:nvGraphicFramePr>
        <p:xfrm>
          <a:off x="500034" y="1714488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696156681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graphicFrame>
        <p:nvGraphicFramePr>
          <p:cNvPr id="6" name="Espace réservé du contenu 5"/>
          <p:cNvGraphicFramePr>
            <a:graphicFrameLocks noGrp="1"/>
          </p:cNvGraphicFramePr>
          <p:nvPr>
            <p:ph idx="1"/>
            <p:extLst/>
          </p:nvPr>
        </p:nvGraphicFramePr>
        <p:xfrm>
          <a:off x="285720" y="285728"/>
          <a:ext cx="8643998" cy="64294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ZoneTexte 6"/>
          <p:cNvSpPr txBox="1"/>
          <p:nvPr/>
        </p:nvSpPr>
        <p:spPr>
          <a:xfrm>
            <a:off x="3059832" y="3166773"/>
            <a:ext cx="564578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r-FR" sz="2400" b="1" dirty="0"/>
              <a:t>9%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4067944" y="3316342"/>
            <a:ext cx="564578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r-FR" sz="2400" b="1" dirty="0"/>
              <a:t>7%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5000628" y="3429000"/>
            <a:ext cx="564578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r-FR" sz="2400" b="1" dirty="0"/>
              <a:t>3%</a:t>
            </a:r>
          </a:p>
        </p:txBody>
      </p:sp>
      <p:sp>
        <p:nvSpPr>
          <p:cNvPr id="15" name="ZoneTexte 14"/>
          <p:cNvSpPr txBox="1"/>
          <p:nvPr/>
        </p:nvSpPr>
        <p:spPr>
          <a:xfrm>
            <a:off x="1785918" y="928670"/>
            <a:ext cx="720069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r-FR" sz="2400" b="1" dirty="0">
                <a:solidFill>
                  <a:srgbClr val="FF0000"/>
                </a:solidFill>
              </a:rPr>
              <a:t>81%</a:t>
            </a:r>
            <a:endParaRPr lang="fr-FR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5963174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/>
              <a:t>DISCUSSION D’UN CAS </a:t>
            </a:r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 l="15391" t="27482" r="1192" b="5927"/>
          <a:stretch>
            <a:fillRect/>
          </a:stretch>
        </p:blipFill>
        <p:spPr bwMode="auto">
          <a:xfrm>
            <a:off x="357158" y="1857364"/>
            <a:ext cx="8463314" cy="44519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2">
            <a:extLst>
              <a:ext uri="{FF2B5EF4-FFF2-40B4-BE49-F238E27FC236}">
                <a16:creationId xmlns:a16="http://schemas.microsoft.com/office/drawing/2014/main" id="{2E7D2662-2A23-4208-AD98-85F21E55EFA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fontAlgn="auto" hangingPunct="1">
              <a:lnSpc>
                <a:spcPct val="150000"/>
              </a:lnSpc>
              <a:spcAft>
                <a:spcPts val="0"/>
              </a:spcAft>
              <a:defRPr/>
            </a:pPr>
            <a:r>
              <a:rPr lang="nl-NL" altLang="nl-NL" sz="4000">
                <a:solidFill>
                  <a:schemeClr val="accent1">
                    <a:satMod val="1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RETINOPATHIE DIABETIQUE</a:t>
            </a:r>
            <a:r>
              <a:rPr lang="fr-FR" sz="4000" i="1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18435" name="Rectangle 3">
            <a:extLst>
              <a:ext uri="{FF2B5EF4-FFF2-40B4-BE49-F238E27FC236}">
                <a16:creationId xmlns:a16="http://schemas.microsoft.com/office/drawing/2014/main" id="{EF6BCD0C-A5AF-4E2B-BCC1-9671BA62B6F9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8458200" cy="5257800"/>
          </a:xfrm>
        </p:spPr>
        <p:txBody>
          <a:bodyPr/>
          <a:lstStyle/>
          <a:p>
            <a:pPr algn="ctr" eaLnBrk="1" hangingPunct="1">
              <a:lnSpc>
                <a:spcPct val="50000"/>
              </a:lnSpc>
              <a:buFont typeface="Wingdings" panose="05000000000000000000" pitchFamily="2" charset="2"/>
              <a:buNone/>
            </a:pPr>
            <a:r>
              <a:rPr lang="fr-FR" altLang="fr-FR" sz="4000" b="1" dirty="0">
                <a:solidFill>
                  <a:srgbClr val="000099"/>
                </a:solidFill>
              </a:rPr>
              <a:t>Facteurs systémiques</a:t>
            </a:r>
          </a:p>
          <a:p>
            <a:pPr eaLnBrk="1" hangingPunct="1">
              <a:lnSpc>
                <a:spcPct val="200000"/>
              </a:lnSpc>
            </a:pPr>
            <a:r>
              <a:rPr lang="fr-FR" altLang="fr-FR" sz="2800" b="1" dirty="0">
                <a:solidFill>
                  <a:srgbClr val="FF0000"/>
                </a:solidFill>
              </a:rPr>
              <a:t>Contrôle glycémique:</a:t>
            </a:r>
          </a:p>
          <a:p>
            <a:pPr lvl="1" eaLnBrk="1" hangingPunct="1">
              <a:lnSpc>
                <a:spcPct val="200000"/>
              </a:lnSpc>
            </a:pPr>
            <a:r>
              <a:rPr lang="fr-FR" altLang="fr-FR" b="1" dirty="0"/>
              <a:t>Une glycémie &gt; 3g/l  multiplie par 2 l'incidence de la RD</a:t>
            </a:r>
          </a:p>
          <a:p>
            <a:pPr lvl="1" eaLnBrk="1" hangingPunct="1">
              <a:lnSpc>
                <a:spcPct val="200000"/>
              </a:lnSpc>
            </a:pPr>
            <a:r>
              <a:rPr lang="fr-FR" altLang="fr-FR" b="1" dirty="0"/>
              <a:t>Un taux d’HbA1C &gt; 9% est responsable d'une RD plus précoce et plus évolutive</a:t>
            </a:r>
            <a:r>
              <a:rPr lang="fr-FR" altLang="fr-FR" b="1" dirty="0">
                <a:solidFill>
                  <a:srgbClr val="3333CC"/>
                </a:solidFill>
              </a:rPr>
              <a:t> </a:t>
            </a:r>
          </a:p>
          <a:p>
            <a:pPr algn="ctr"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fr-FR" altLang="fr-FR" sz="1600" b="1" u="sng" dirty="0"/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Rectangle 2">
            <a:extLst>
              <a:ext uri="{FF2B5EF4-FFF2-40B4-BE49-F238E27FC236}">
                <a16:creationId xmlns:a16="http://schemas.microsoft.com/office/drawing/2014/main" id="{A18D2707-BEE7-4683-BDE6-07581DA9555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98525" y="369888"/>
            <a:ext cx="7861300" cy="884237"/>
          </a:xfrm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nl-NL" altLang="nl-NL" sz="4400" dirty="0">
                <a:solidFill>
                  <a:schemeClr val="accent1">
                    <a:satMod val="1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RETINOPATHIE DIABETIQUE: PERSPECTIVES</a:t>
            </a:r>
            <a:endParaRPr lang="fr-FR" sz="4400" i="1" cap="all" dirty="0">
              <a:solidFill>
                <a:srgbClr val="FF00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2943905-15FD-4923-881F-767AAA97EBA4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-20000" contrast="40000"/>
          </a:blip>
          <a:stretch>
            <a:fillRect/>
          </a:stretch>
        </p:blipFill>
        <p:spPr>
          <a:xfrm>
            <a:off x="-20596" y="1412776"/>
            <a:ext cx="9144000" cy="4608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443147"/>
      </p:ext>
    </p:extLst>
  </p:cSld>
  <p:clrMapOvr>
    <a:masterClrMapping/>
  </p:clrMapOvr>
  <p:transition spd="med">
    <p:wipe dir="r"/>
  </p:transition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Rectangle 2">
            <a:extLst>
              <a:ext uri="{FF2B5EF4-FFF2-40B4-BE49-F238E27FC236}">
                <a16:creationId xmlns:a16="http://schemas.microsoft.com/office/drawing/2014/main" id="{A18D2707-BEE7-4683-BDE6-07581DA9555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98525" y="369888"/>
            <a:ext cx="7861300" cy="884237"/>
          </a:xfrm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nl-NL" altLang="nl-NL" sz="4400" dirty="0">
                <a:solidFill>
                  <a:schemeClr val="accent1">
                    <a:satMod val="1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RETINOPATHIE DIABETIQUE: PERSPECTIVES</a:t>
            </a:r>
            <a:endParaRPr lang="fr-FR" sz="4400" i="1" cap="all" dirty="0">
              <a:solidFill>
                <a:srgbClr val="FF000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E1D3556-3224-4C97-B3EE-C142BAD84772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-40000" contrast="40000"/>
          </a:blip>
          <a:stretch>
            <a:fillRect/>
          </a:stretch>
        </p:blipFill>
        <p:spPr>
          <a:xfrm>
            <a:off x="0" y="1484784"/>
            <a:ext cx="9123404" cy="5184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563157"/>
      </p:ext>
    </p:extLst>
  </p:cSld>
  <p:clrMapOvr>
    <a:masterClrMapping/>
  </p:clrMapOvr>
  <p:transition spd="med">
    <p:wipe dir="r"/>
  </p:transition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70" name="Rectangle 2">
            <a:extLst>
              <a:ext uri="{FF2B5EF4-FFF2-40B4-BE49-F238E27FC236}">
                <a16:creationId xmlns:a16="http://schemas.microsoft.com/office/drawing/2014/main" id="{E9A212EF-59A6-4C1C-928A-77254AD0071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nl-NL" altLang="nl-NL" sz="4400" cap="all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RETINOPATHIE DIABETIQUE </a:t>
            </a:r>
            <a:r>
              <a:rPr lang="fr-FR" altLang="nl-NL" sz="4400" cap="all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Conclusion</a:t>
            </a:r>
            <a:r>
              <a:rPr lang="fr-FR" sz="4400" cap="all" dirty="0">
                <a:solidFill>
                  <a:srgbClr val="FFC000"/>
                </a:solidFill>
              </a:rPr>
              <a:t> </a:t>
            </a:r>
          </a:p>
        </p:txBody>
      </p:sp>
      <p:sp>
        <p:nvSpPr>
          <p:cNvPr id="38915" name="Rectangle 3">
            <a:extLst>
              <a:ext uri="{FF2B5EF4-FFF2-40B4-BE49-F238E27FC236}">
                <a16:creationId xmlns:a16="http://schemas.microsoft.com/office/drawing/2014/main" id="{691EC7F8-E71F-48DB-8605-92D81337BF84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590550" y="1790700"/>
            <a:ext cx="8324850" cy="4686300"/>
          </a:xfrm>
        </p:spPr>
        <p:txBody>
          <a:bodyPr/>
          <a:lstStyle/>
          <a:p>
            <a:pPr eaLnBrk="1" hangingPunct="1">
              <a:lnSpc>
                <a:spcPct val="170000"/>
              </a:lnSpc>
            </a:pPr>
            <a:r>
              <a:rPr lang="fr-FR" altLang="fr-FR" sz="2800" b="1" dirty="0">
                <a:solidFill>
                  <a:srgbClr val="FF0000"/>
                </a:solidFill>
              </a:rPr>
              <a:t>Dépistage précoce</a:t>
            </a:r>
          </a:p>
          <a:p>
            <a:pPr eaLnBrk="1" hangingPunct="1">
              <a:lnSpc>
                <a:spcPct val="170000"/>
              </a:lnSpc>
            </a:pPr>
            <a:r>
              <a:rPr lang="fr-FR" altLang="fr-FR" sz="2800" b="1" dirty="0"/>
              <a:t>Traitement adapté</a:t>
            </a:r>
          </a:p>
          <a:p>
            <a:pPr eaLnBrk="1" hangingPunct="1">
              <a:lnSpc>
                <a:spcPct val="170000"/>
              </a:lnSpc>
            </a:pPr>
            <a:r>
              <a:rPr lang="fr-FR" altLang="fr-FR" sz="2800" b="1" dirty="0"/>
              <a:t>Surveillance régulière</a:t>
            </a:r>
          </a:p>
          <a:p>
            <a:pPr eaLnBrk="1" hangingPunct="1">
              <a:lnSpc>
                <a:spcPct val="170000"/>
              </a:lnSpc>
            </a:pPr>
            <a:r>
              <a:rPr lang="fr-FR" altLang="fr-FR" sz="2800" b="1" dirty="0">
                <a:solidFill>
                  <a:srgbClr val="FF0000"/>
                </a:solidFill>
              </a:rPr>
              <a:t>Prise en charge multidisciplinaire</a:t>
            </a:r>
          </a:p>
          <a:p>
            <a:pPr eaLnBrk="1" hangingPunct="1">
              <a:lnSpc>
                <a:spcPct val="170000"/>
              </a:lnSpc>
            </a:pPr>
            <a:r>
              <a:rPr lang="fr-FR" altLang="fr-FR" sz="2800" b="1" dirty="0">
                <a:solidFill>
                  <a:srgbClr val="FF0000"/>
                </a:solidFill>
              </a:rPr>
              <a:t>Éducation du patient +++</a:t>
            </a:r>
          </a:p>
          <a:p>
            <a:pPr eaLnBrk="1" hangingPunct="1"/>
            <a:endParaRPr lang="fr-FR" altLang="fr-FR" sz="2800" b="1" dirty="0"/>
          </a:p>
          <a:p>
            <a:pPr eaLnBrk="1" hangingPunct="1">
              <a:buFont typeface="Wingdings" panose="05000000000000000000" pitchFamily="2" charset="2"/>
              <a:buNone/>
            </a:pPr>
            <a:endParaRPr lang="fr-FR" altLang="fr-FR" dirty="0"/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858" name="Rectangle 2">
            <a:extLst>
              <a:ext uri="{FF2B5EF4-FFF2-40B4-BE49-F238E27FC236}">
                <a16:creationId xmlns:a16="http://schemas.microsoft.com/office/drawing/2014/main" id="{70995B46-9EB9-422E-A8ED-24988D217D5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nl-NL" altLang="nl-NL" sz="4400" cap="all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RETINOPATHIE DIABETIQUE </a:t>
            </a:r>
            <a:r>
              <a:rPr lang="nl-NL" altLang="nl-NL" sz="4400" cap="all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Conclusion</a:t>
            </a:r>
            <a:r>
              <a:rPr lang="fr-FR" sz="4400" cap="all" dirty="0">
                <a:solidFill>
                  <a:srgbClr val="FFC000"/>
                </a:solidFill>
              </a:rPr>
              <a:t> </a:t>
            </a:r>
          </a:p>
        </p:txBody>
      </p:sp>
      <p:sp>
        <p:nvSpPr>
          <p:cNvPr id="39939" name="Rectangle 3">
            <a:extLst>
              <a:ext uri="{FF2B5EF4-FFF2-40B4-BE49-F238E27FC236}">
                <a16:creationId xmlns:a16="http://schemas.microsoft.com/office/drawing/2014/main" id="{75416B9D-387F-4A67-9E3A-2C5E3E51D92E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590550" y="1371600"/>
            <a:ext cx="8553450" cy="5486400"/>
          </a:xfrm>
          <a:solidFill>
            <a:srgbClr val="000062"/>
          </a:solidFill>
        </p:spPr>
        <p:txBody>
          <a:bodyPr/>
          <a:lstStyle/>
          <a:p>
            <a:pPr eaLnBrk="1" hangingPunct="1">
              <a:buFont typeface="Wingdings" panose="05000000000000000000" pitchFamily="2" charset="2"/>
              <a:buNone/>
            </a:pPr>
            <a:endParaRPr lang="fr-FR" altLang="fr-FR">
              <a:solidFill>
                <a:srgbClr val="FFFF00"/>
              </a:solidFill>
            </a:endParaRPr>
          </a:p>
        </p:txBody>
      </p:sp>
      <p:pic>
        <p:nvPicPr>
          <p:cNvPr id="39940" name="Picture 4">
            <a:extLst>
              <a:ext uri="{FF2B5EF4-FFF2-40B4-BE49-F238E27FC236}">
                <a16:creationId xmlns:a16="http://schemas.microsoft.com/office/drawing/2014/main" id="{77CE1A93-208C-4C3B-BAFF-71326947F5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71600"/>
            <a:ext cx="609600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9861" name="AutoShape 5">
            <a:extLst>
              <a:ext uri="{FF2B5EF4-FFF2-40B4-BE49-F238E27FC236}">
                <a16:creationId xmlns:a16="http://schemas.microsoft.com/office/drawing/2014/main" id="{6A9761AD-323D-4F62-B7EF-33943C68735D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3810000" y="2971800"/>
            <a:ext cx="5334000" cy="1905000"/>
          </a:xfrm>
          <a:prstGeom prst="wedgeEllipseCallout">
            <a:avLst>
              <a:gd name="adj1" fmla="val 54014"/>
              <a:gd name="adj2" fmla="val -46588"/>
            </a:avLst>
          </a:prstGeom>
          <a:solidFill>
            <a:schemeClr val="tx2"/>
          </a:solidFill>
          <a:ln w="38100">
            <a:solidFill>
              <a:srgbClr val="00CC99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endParaRPr lang="nl-NL" altLang="nl-NL">
              <a:effectLst>
                <a:outerShdw blurRad="38100" dist="38100" dir="2700000" algn="tl">
                  <a:srgbClr val="000000"/>
                </a:outerShdw>
              </a:effectLst>
              <a:latin typeface="Times" charset="0"/>
            </a:endParaRPr>
          </a:p>
        </p:txBody>
      </p:sp>
      <p:sp>
        <p:nvSpPr>
          <p:cNvPr id="39942" name="Text Box 6">
            <a:extLst>
              <a:ext uri="{FF2B5EF4-FFF2-40B4-BE49-F238E27FC236}">
                <a16:creationId xmlns:a16="http://schemas.microsoft.com/office/drawing/2014/main" id="{2DD86E62-3B31-4409-9D00-9C59DB269F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0" y="3429000"/>
            <a:ext cx="53340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fr-FR" altLang="fr-FR" b="1" dirty="0">
                <a:solidFill>
                  <a:schemeClr val="bg1"/>
                </a:solidFill>
              </a:rPr>
              <a:t>EXAMEN OPHTALMOLOGIQUE DES LA DECOUVERTE DU DIABETE</a:t>
            </a:r>
          </a:p>
        </p:txBody>
      </p:sp>
      <p:pic>
        <p:nvPicPr>
          <p:cNvPr id="7" name="Picture 9">
            <a:extLst>
              <a:ext uri="{FF2B5EF4-FFF2-40B4-BE49-F238E27FC236}">
                <a16:creationId xmlns:a16="http://schemas.microsoft.com/office/drawing/2014/main" id="{358887AC-2AFF-4BC7-B8EF-F6196F7530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3" y="0"/>
            <a:ext cx="91757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A4EE5093-7C10-442D-A8A6-3FB4F4CC61D1}"/>
              </a:ext>
            </a:extLst>
          </p:cNvPr>
          <p:cNvGrpSpPr/>
          <p:nvPr/>
        </p:nvGrpSpPr>
        <p:grpSpPr>
          <a:xfrm>
            <a:off x="3048000" y="1371600"/>
            <a:ext cx="7886700" cy="7232650"/>
            <a:chOff x="2987675" y="1168400"/>
            <a:chExt cx="7886700" cy="7232650"/>
          </a:xfrm>
        </p:grpSpPr>
        <p:sp>
          <p:nvSpPr>
            <p:cNvPr id="9" name="Content Placeholder 2">
              <a:extLst>
                <a:ext uri="{FF2B5EF4-FFF2-40B4-BE49-F238E27FC236}">
                  <a16:creationId xmlns:a16="http://schemas.microsoft.com/office/drawing/2014/main" id="{BF8A06B5-7276-4625-904C-19175854BD88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2987675" y="4049713"/>
              <a:ext cx="7886700" cy="43513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orbe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rbe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rbe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rbe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rbe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be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be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be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bel" pitchFamily="34" charset="0"/>
                </a:defRPr>
              </a:lvl9pPr>
            </a:lstStyle>
            <a:p>
              <a:pPr algn="ctr">
                <a:lnSpc>
                  <a:spcPct val="90000"/>
                </a:lnSpc>
                <a:spcBef>
                  <a:spcPts val="1000"/>
                </a:spcBef>
                <a:buFont typeface="Arial" charset="0"/>
                <a:buNone/>
              </a:pPr>
              <a:endParaRPr lang="fr-FR" altLang="fr-FR" sz="2800" dirty="0">
                <a:latin typeface="Calibri" pitchFamily="34" charset="0"/>
              </a:endParaRPr>
            </a:p>
            <a:p>
              <a:pPr algn="ctr">
                <a:lnSpc>
                  <a:spcPct val="90000"/>
                </a:lnSpc>
                <a:spcBef>
                  <a:spcPts val="1000"/>
                </a:spcBef>
                <a:buFont typeface="Arial" charset="0"/>
                <a:buNone/>
              </a:pPr>
              <a:endParaRPr lang="fr-FR" altLang="fr-FR" sz="2800" dirty="0">
                <a:latin typeface="Calibri" pitchFamily="34" charset="0"/>
              </a:endParaRPr>
            </a:p>
            <a:p>
              <a:pPr algn="ctr">
                <a:lnSpc>
                  <a:spcPct val="90000"/>
                </a:lnSpc>
                <a:spcBef>
                  <a:spcPts val="1000"/>
                </a:spcBef>
                <a:buFont typeface="Arial" charset="0"/>
                <a:buNone/>
              </a:pPr>
              <a:r>
                <a:rPr lang="fr-FR" altLang="fr-FR" sz="8000" dirty="0">
                  <a:solidFill>
                    <a:srgbClr val="FF0000"/>
                  </a:solidFill>
                  <a:latin typeface="Calibri" pitchFamily="34" charset="0"/>
                </a:rPr>
                <a:t>MERCI</a:t>
              </a:r>
              <a:endParaRPr lang="en-US" altLang="fr-FR" sz="8000" dirty="0">
                <a:solidFill>
                  <a:srgbClr val="FF0000"/>
                </a:solidFill>
                <a:latin typeface="Calibri" pitchFamily="34" charset="0"/>
              </a:endParaRPr>
            </a:p>
          </p:txBody>
        </p:sp>
        <p:grpSp>
          <p:nvGrpSpPr>
            <p:cNvPr id="10" name="Group 3">
              <a:extLst>
                <a:ext uri="{FF2B5EF4-FFF2-40B4-BE49-F238E27FC236}">
                  <a16:creationId xmlns:a16="http://schemas.microsoft.com/office/drawing/2014/main" id="{A4D1994E-EA66-4E41-AA73-F7BA8E7F9D2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732586" y="1168400"/>
              <a:ext cx="1955800" cy="3052763"/>
              <a:chOff x="7098238" y="1167913"/>
              <a:chExt cx="1590909" cy="2549122"/>
            </a:xfrm>
          </p:grpSpPr>
          <p:pic>
            <p:nvPicPr>
              <p:cNvPr id="11" name="Picture 4" descr="http://www.voixdelenfant-mahdia.com/fr/images/carte%20de%20la%20tunisie.jpg">
                <a:extLst>
                  <a:ext uri="{FF2B5EF4-FFF2-40B4-BE49-F238E27FC236}">
                    <a16:creationId xmlns:a16="http://schemas.microsoft.com/office/drawing/2014/main" id="{5ACBF851-5A2E-4BB3-BA26-AE56F7C9D1F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098238" y="1167913"/>
                <a:ext cx="1590909" cy="254912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2C878540-3AFF-4463-88B9-6CDA1C154E30}"/>
                  </a:ext>
                </a:extLst>
              </p:cNvPr>
              <p:cNvSpPr/>
              <p:nvPr/>
            </p:nvSpPr>
            <p:spPr>
              <a:xfrm>
                <a:off x="7104691" y="3416121"/>
                <a:ext cx="754132" cy="28898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</p:grpSp>
      <p:sp>
        <p:nvSpPr>
          <p:cNvPr id="13" name="Content Placeholder 10">
            <a:extLst>
              <a:ext uri="{FF2B5EF4-FFF2-40B4-BE49-F238E27FC236}">
                <a16:creationId xmlns:a16="http://schemas.microsoft.com/office/drawing/2014/main" id="{D753E9E7-9B6F-4E8E-9F7C-EF8CD9BCA156}"/>
              </a:ext>
            </a:extLst>
          </p:cNvPr>
          <p:cNvSpPr txBox="1">
            <a:spLocks/>
          </p:cNvSpPr>
          <p:nvPr/>
        </p:nvSpPr>
        <p:spPr bwMode="auto">
          <a:xfrm>
            <a:off x="6991350" y="478631"/>
            <a:ext cx="1582738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4864" tIns="91440" rIns="91440" bIns="45720" numCol="1" anchor="t" anchorCtr="0" compatLnSpc="1">
            <a:prstTxWarp prst="textNoShape">
              <a:avLst/>
            </a:prstTxWarp>
            <a:normAutofit fontScale="85000" lnSpcReduction="20000"/>
          </a:bodyPr>
          <a:lstStyle>
            <a:lvl1pPr marL="438150" indent="-319088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anose="05020102010507070707" pitchFamily="18" charset="2"/>
              <a:buChar char="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025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90000"/>
              <a:buFont typeface="Wingdings" panose="05000000000000000000" pitchFamily="2" charset="2"/>
              <a:buChar char="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53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6C7D"/>
              </a:buClr>
              <a:buFont typeface="Arial" panose="020B0604020202020204" pitchFamily="34" charset="0"/>
              <a:buChar char="▪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16025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BB76D"/>
              </a:buClr>
              <a:buFont typeface="Arial" panose="020B0604020202020204" pitchFamily="34" charset="0"/>
              <a:buChar char="▪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5575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panose="05040102010807070707" pitchFamily="18" charset="2"/>
              <a:buChar char=""/>
              <a:defRPr 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0" indent="0" algn="ctr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fr-FR" altLang="fr-FR" b="1">
                <a:solidFill>
                  <a:schemeClr val="bg2"/>
                </a:solidFill>
              </a:rPr>
              <a:t>Mahdia </a:t>
            </a:r>
            <a:endParaRPr lang="en-US" altLang="fr-FR" b="1" dirty="0">
              <a:solidFill>
                <a:schemeClr val="bg2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2">
            <a:extLst>
              <a:ext uri="{FF2B5EF4-FFF2-40B4-BE49-F238E27FC236}">
                <a16:creationId xmlns:a16="http://schemas.microsoft.com/office/drawing/2014/main" id="{12C04776-FF37-4E57-A80B-42F8C384EC6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199" y="147637"/>
            <a:ext cx="8486775" cy="1119336"/>
          </a:xfrm>
        </p:spPr>
        <p:txBody>
          <a:bodyPr>
            <a:normAutofit/>
          </a:bodyPr>
          <a:lstStyle/>
          <a:p>
            <a:pPr algn="ctr" eaLnBrk="1" fontAlgn="auto" hangingPunct="1">
              <a:lnSpc>
                <a:spcPct val="150000"/>
              </a:lnSpc>
              <a:spcAft>
                <a:spcPts val="0"/>
              </a:spcAft>
              <a:defRPr/>
            </a:pPr>
            <a:r>
              <a:rPr lang="nl-NL" altLang="nl-NL" sz="4000" dirty="0">
                <a:solidFill>
                  <a:schemeClr val="accent1">
                    <a:satMod val="1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RETINOPATHIE DIABETIQUE</a:t>
            </a:r>
            <a:endParaRPr lang="nl-NL" altLang="nl-NL" sz="3200" i="1" dirty="0">
              <a:solidFill>
                <a:schemeClr val="accent1">
                  <a:satMod val="15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9459" name="Rectangle 3">
            <a:extLst>
              <a:ext uri="{FF2B5EF4-FFF2-40B4-BE49-F238E27FC236}">
                <a16:creationId xmlns:a16="http://schemas.microsoft.com/office/drawing/2014/main" id="{DB4DA460-2030-45C2-8760-DB5193C7A108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89681" y="1335360"/>
            <a:ext cx="8486775" cy="5334000"/>
          </a:xfrm>
        </p:spPr>
        <p:txBody>
          <a:bodyPr/>
          <a:lstStyle/>
          <a:p>
            <a:pPr algn="ctr" eaLnBrk="1" hangingPunct="1">
              <a:buFont typeface="Wingdings" panose="05000000000000000000" pitchFamily="2" charset="2"/>
              <a:buNone/>
            </a:pPr>
            <a:r>
              <a:rPr lang="nl-NL" altLang="nl-NL" sz="4000" b="1" i="1" dirty="0">
                <a:solidFill>
                  <a:srgbClr val="FF0000"/>
                </a:solidFill>
              </a:rPr>
              <a:t>        </a:t>
            </a:r>
            <a:r>
              <a:rPr lang="fr-FR" altLang="fr-FR" sz="4000" b="1" dirty="0">
                <a:solidFill>
                  <a:srgbClr val="FF0000"/>
                </a:solidFill>
              </a:rPr>
              <a:t>Facteurs systémiques</a:t>
            </a:r>
          </a:p>
          <a:p>
            <a:pPr eaLnBrk="1" hangingPunct="1">
              <a:lnSpc>
                <a:spcPts val="3300"/>
              </a:lnSpc>
            </a:pPr>
            <a:r>
              <a:rPr lang="fr-FR" altLang="fr-FR" sz="2800" b="1" dirty="0">
                <a:solidFill>
                  <a:srgbClr val="FF0000"/>
                </a:solidFill>
              </a:rPr>
              <a:t>HTA+++</a:t>
            </a:r>
          </a:p>
          <a:p>
            <a:pPr eaLnBrk="1" hangingPunct="1">
              <a:lnSpc>
                <a:spcPts val="3300"/>
              </a:lnSpc>
            </a:pPr>
            <a:r>
              <a:rPr lang="fr-FR" altLang="fr-FR" sz="2800" b="1" dirty="0">
                <a:solidFill>
                  <a:srgbClr val="FF0000"/>
                </a:solidFill>
              </a:rPr>
              <a:t>Fonction rénale:</a:t>
            </a:r>
          </a:p>
          <a:p>
            <a:pPr lvl="1" eaLnBrk="1" hangingPunct="1">
              <a:lnSpc>
                <a:spcPts val="3300"/>
              </a:lnSpc>
            </a:pPr>
            <a:r>
              <a:rPr lang="fr-FR" altLang="fr-FR" b="1" dirty="0"/>
              <a:t>Créatininémie élevée </a:t>
            </a:r>
          </a:p>
          <a:p>
            <a:pPr lvl="1" eaLnBrk="1" hangingPunct="1">
              <a:lnSpc>
                <a:spcPts val="3300"/>
              </a:lnSpc>
            </a:pPr>
            <a:r>
              <a:rPr lang="fr-FR" altLang="fr-FR" b="1" dirty="0"/>
              <a:t>Protéinurie  </a:t>
            </a:r>
          </a:p>
          <a:p>
            <a:pPr eaLnBrk="1" hangingPunct="1">
              <a:lnSpc>
                <a:spcPts val="3300"/>
              </a:lnSpc>
            </a:pPr>
            <a:r>
              <a:rPr lang="fr-FR" altLang="fr-FR" sz="2800" b="1" dirty="0">
                <a:solidFill>
                  <a:srgbClr val="FF0000"/>
                </a:solidFill>
              </a:rPr>
              <a:t>Autres facteurs:</a:t>
            </a:r>
          </a:p>
          <a:p>
            <a:pPr lvl="1" eaLnBrk="1" hangingPunct="1">
              <a:lnSpc>
                <a:spcPts val="3300"/>
              </a:lnSpc>
            </a:pPr>
            <a:r>
              <a:rPr lang="fr-FR" altLang="fr-FR" b="1" dirty="0"/>
              <a:t>Dyslipidémie +++</a:t>
            </a:r>
            <a:endParaRPr lang="fr-FR" altLang="fr-FR" b="1" dirty="0">
              <a:sym typeface="Wingdings 3" panose="05040102010807070707" pitchFamily="18" charset="2"/>
            </a:endParaRPr>
          </a:p>
          <a:p>
            <a:pPr lvl="1" eaLnBrk="1" hangingPunct="1">
              <a:lnSpc>
                <a:spcPts val="3300"/>
              </a:lnSpc>
            </a:pPr>
            <a:r>
              <a:rPr lang="fr-FR" altLang="fr-FR" b="1" dirty="0">
                <a:sym typeface="Wingdings 3" panose="05040102010807070707" pitchFamily="18" charset="2"/>
              </a:rPr>
              <a:t>Grossesse, Puberté</a:t>
            </a:r>
          </a:p>
          <a:p>
            <a:pPr lvl="1" eaLnBrk="1" hangingPunct="1">
              <a:lnSpc>
                <a:spcPts val="3300"/>
              </a:lnSpc>
            </a:pPr>
            <a:r>
              <a:rPr lang="fr-FR" altLang="fr-FR" b="1" dirty="0">
                <a:sym typeface="Wingdings 3" panose="05040102010807070707" pitchFamily="18" charset="2"/>
              </a:rPr>
              <a:t>Tabac ?, alcool ?</a:t>
            </a:r>
            <a:r>
              <a:rPr lang="nl-NL" altLang="nl-NL" b="1" i="1" u="sng" dirty="0">
                <a:solidFill>
                  <a:srgbClr val="FFFF00"/>
                </a:solidFill>
              </a:rPr>
              <a:t> </a:t>
            </a:r>
          </a:p>
          <a:p>
            <a:pPr lvl="1" eaLnBrk="1" hangingPunct="1">
              <a:lnSpc>
                <a:spcPts val="3300"/>
              </a:lnSpc>
            </a:pPr>
            <a:r>
              <a:rPr lang="nl-NL" altLang="nl-NL" b="1" dirty="0"/>
              <a:t>Facteurs génétiques</a:t>
            </a:r>
          </a:p>
        </p:txBody>
      </p:sp>
      <p:pic>
        <p:nvPicPr>
          <p:cNvPr id="19460" name="Picture 7">
            <a:extLst>
              <a:ext uri="{FF2B5EF4-FFF2-40B4-BE49-F238E27FC236}">
                <a16:creationId xmlns:a16="http://schemas.microsoft.com/office/drawing/2014/main" id="{105C114A-03EE-4ED9-A1D2-6F7BA5BDB2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7" y="2112189"/>
            <a:ext cx="2644924" cy="4598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odule">
  <a:themeElements>
    <a:clrScheme name="Module">
      <a:dk1>
        <a:sysClr val="windowText" lastClr="000000"/>
      </a:dk1>
      <a:lt1>
        <a:sysClr val="window" lastClr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Module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Modul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300000"/>
              </a:schemeClr>
            </a:gs>
            <a:gs pos="12000">
              <a:schemeClr val="phClr">
                <a:tint val="48000"/>
                <a:satMod val="300000"/>
              </a:schemeClr>
            </a:gs>
            <a:gs pos="20000">
              <a:schemeClr val="phClr">
                <a:tint val="49000"/>
                <a:satMod val="30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10000" t="-25000" r="10000" b="125000"/>
          </a:path>
        </a:gradFill>
        <a:blipFill>
          <a:blip xmlns:r="http://schemas.openxmlformats.org/officeDocument/2006/relationships" r:embed="rId1">
            <a:duotone>
              <a:schemeClr val="phClr">
                <a:shade val="75000"/>
                <a:satMod val="105000"/>
              </a:schemeClr>
              <a:schemeClr val="phClr">
                <a:tint val="95000"/>
                <a:satMod val="105000"/>
              </a:schemeClr>
            </a:duotone>
          </a:blip>
          <a:tile tx="0" ty="0" sx="38000" sy="38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Module">
    <a:dk1>
      <a:sysClr val="windowText" lastClr="000000"/>
    </a:dk1>
    <a:lt1>
      <a:sysClr val="window" lastClr="FFFFFF"/>
    </a:lt1>
    <a:dk2>
      <a:srgbClr val="5A6378"/>
    </a:dk2>
    <a:lt2>
      <a:srgbClr val="D4D4D6"/>
    </a:lt2>
    <a:accent1>
      <a:srgbClr val="F0AD00"/>
    </a:accent1>
    <a:accent2>
      <a:srgbClr val="60B5CC"/>
    </a:accent2>
    <a:accent3>
      <a:srgbClr val="E66C7D"/>
    </a:accent3>
    <a:accent4>
      <a:srgbClr val="6BB76D"/>
    </a:accent4>
    <a:accent5>
      <a:srgbClr val="E88651"/>
    </a:accent5>
    <a:accent6>
      <a:srgbClr val="C64847"/>
    </a:accent6>
    <a:hlink>
      <a:srgbClr val="168BBA"/>
    </a:hlink>
    <a:folHlink>
      <a:srgbClr val="680000"/>
    </a:folHlink>
  </a:clrScheme>
</a:themeOverride>
</file>

<file path=ppt/theme/themeOverride2.xml><?xml version="1.0" encoding="utf-8"?>
<a:themeOverride xmlns:a="http://schemas.openxmlformats.org/drawingml/2006/main">
  <a:clrScheme name="Module">
    <a:dk1>
      <a:sysClr val="windowText" lastClr="000000"/>
    </a:dk1>
    <a:lt1>
      <a:sysClr val="window" lastClr="FFFFFF"/>
    </a:lt1>
    <a:dk2>
      <a:srgbClr val="5A6378"/>
    </a:dk2>
    <a:lt2>
      <a:srgbClr val="D4D4D6"/>
    </a:lt2>
    <a:accent1>
      <a:srgbClr val="F0AD00"/>
    </a:accent1>
    <a:accent2>
      <a:srgbClr val="60B5CC"/>
    </a:accent2>
    <a:accent3>
      <a:srgbClr val="E66C7D"/>
    </a:accent3>
    <a:accent4>
      <a:srgbClr val="6BB76D"/>
    </a:accent4>
    <a:accent5>
      <a:srgbClr val="E88651"/>
    </a:accent5>
    <a:accent6>
      <a:srgbClr val="C64847"/>
    </a:accent6>
    <a:hlink>
      <a:srgbClr val="168BBA"/>
    </a:hlink>
    <a:folHlink>
      <a:srgbClr val="68000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Module</Template>
  <TotalTime>3732</TotalTime>
  <Words>1570</Words>
  <Application>Microsoft Office PowerPoint</Application>
  <PresentationFormat>On-screen Show (4:3)</PresentationFormat>
  <Paragraphs>408</Paragraphs>
  <Slides>83</Slides>
  <Notes>15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83</vt:i4>
      </vt:variant>
    </vt:vector>
  </HeadingPairs>
  <TitlesOfParts>
    <vt:vector size="96" baseType="lpstr">
      <vt:lpstr>Arial</vt:lpstr>
      <vt:lpstr>Calibri</vt:lpstr>
      <vt:lpstr>Corbel</vt:lpstr>
      <vt:lpstr>Times</vt:lpstr>
      <vt:lpstr>Times New Roman</vt:lpstr>
      <vt:lpstr>Wingdings</vt:lpstr>
      <vt:lpstr>Wingdings 2</vt:lpstr>
      <vt:lpstr>Wingdings 3</vt:lpstr>
      <vt:lpstr>Module</vt:lpstr>
      <vt:lpstr>Thème Office</vt:lpstr>
      <vt:lpstr>Office Theme</vt:lpstr>
      <vt:lpstr>Microsoft Excel Chart</vt:lpstr>
      <vt:lpstr>Organization Chart</vt:lpstr>
      <vt:lpstr>PowerPoint Presentation</vt:lpstr>
      <vt:lpstr>RETINOPATHIE DIABETIQUE:    DEPISTAGE ET SURVEILLANCE</vt:lpstr>
      <vt:lpstr>RETINOPATHIE DIABETIQUE:    DEPISTAGE ET SURVEILLANCE</vt:lpstr>
      <vt:lpstr>POURQUOI LE DEPISTAGE                  ET LA SURVEILLANCE ?</vt:lpstr>
      <vt:lpstr>RETINOPATHIE DIABETIQUE</vt:lpstr>
      <vt:lpstr>RETINOPATHIE DIABETIQUE </vt:lpstr>
      <vt:lpstr>RETINOPATHIE DIABETIQUE </vt:lpstr>
      <vt:lpstr>RETINOPATHIE DIABETIQUE </vt:lpstr>
      <vt:lpstr>RETINOPATHIE DIABETIQUE</vt:lpstr>
      <vt:lpstr>RETINOPATHIE DIABETIQUE</vt:lpstr>
      <vt:lpstr>HYPERGLYCÉMIE CHRONIQUE</vt:lpstr>
      <vt:lpstr>RETINOPATHIE DIABETIQUE:     CONDUITE DE L’EXAMEN</vt:lpstr>
      <vt:lpstr>RETINOPATHIE DIABETIQUE:     CONDUITE DE L’EXAMEN</vt:lpstr>
      <vt:lpstr>RETINOPATHIE DIABETIQUE:     CONDUITE DE L’EXAMEN</vt:lpstr>
      <vt:lpstr>RETINOPATHIE DIABETIQUE:     CONDUITE DE L’EXAMEN</vt:lpstr>
      <vt:lpstr>RETINOPATHIE DIABETIQUE:     CONDUITE DE L’EXAMEN</vt:lpstr>
      <vt:lpstr>RETINOPATHIE DIABETIQUE Examen ophtalmologique</vt:lpstr>
      <vt:lpstr>RETINOPATHIE DIABETIQUE Examen ophtalmologique</vt:lpstr>
      <vt:lpstr>RETINOPATHIE DIABETIQUE Examen ophtalmologique</vt:lpstr>
      <vt:lpstr>RETINOPATHIE DIABETIQUE Examens complémentaires</vt:lpstr>
      <vt:lpstr>RETINOPATHIE DIABETIQUE Examens complémentaires</vt:lpstr>
      <vt:lpstr>RETINOPATHIE DIABETIQUE Examens complémentaires</vt:lpstr>
      <vt:lpstr>RETINOPATHIE DIABETIQUE Examens complémentaires</vt:lpstr>
      <vt:lpstr>RETINOPATHIE DIABETIQUE Examens complémentaires</vt:lpstr>
      <vt:lpstr>RETINOPATHIE DIABETIQUE Examens complémentaires</vt:lpstr>
      <vt:lpstr>RETINOPATHIE DIABETIQUE Classification</vt:lpstr>
      <vt:lpstr>RETINOPATHIE DIABETIQUE Classification de la RD </vt:lpstr>
      <vt:lpstr>RETINOPATHIE DIABETIQUE Classification de la RD </vt:lpstr>
      <vt:lpstr>RETINOPATHIE DIABETIQUE Classification de la RD </vt:lpstr>
      <vt:lpstr>RETINOPATHIE DIABETIQUE Classification de la RD </vt:lpstr>
      <vt:lpstr>RETINOPATHIE DIABETIQUE Classification de la RD </vt:lpstr>
      <vt:lpstr>RETINOPATHIE DIABETIQUE Classification de la maculopathie </vt:lpstr>
      <vt:lpstr>RETINOPATHIE DIABETIQUE Classification de la maculopathie </vt:lpstr>
      <vt:lpstr>RETINOPATHIE DIABETIQUE Classification de la maculopathie</vt:lpstr>
      <vt:lpstr>RETINOPATHIE DIABETIQUE Traitement médical</vt:lpstr>
      <vt:lpstr>RETINOPATHIE DIABETIQUE Traitement médical</vt:lpstr>
      <vt:lpstr>RETINOPATHIE DIABETIQUE Traitement médical</vt:lpstr>
      <vt:lpstr>RETINOPATHIE DIABETIQUE Traitement médical</vt:lpstr>
      <vt:lpstr>RETINOPATHIE DIABETIQUE Traitement médical</vt:lpstr>
      <vt:lpstr>RETINOPATHIE DIABETIQUE Traitement médical</vt:lpstr>
      <vt:lpstr>RETINOPATHIE DIABETIQUE Photocoagulation au laser</vt:lpstr>
      <vt:lpstr>RETINOPATHIE DIABETIQUE Photocoagulation au laser</vt:lpstr>
      <vt:lpstr>RETINOPATHIE DIABETIQUE INJECTIONS INTRAVITREENES (IVT)</vt:lpstr>
      <vt:lpstr>RETINOPATHIE DIABETIQUE Traitement chirurgical</vt:lpstr>
      <vt:lpstr>Cas N°1: 36 ans, DID depuis 20 ans,  Un seul examen ophtalmo +++</vt:lpstr>
      <vt:lpstr>Cas N°2: 51 ans, DID depuis 20 ans, Stent cardiaque en 2007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RETINOPATHIE DIABETIQUE: Surveillance</vt:lpstr>
      <vt:lpstr>RETINOPATHIE DIABETIQUE: Surveillance</vt:lpstr>
      <vt:lpstr>RETINOPATHIE DIABETIQUE Dépistage +++</vt:lpstr>
      <vt:lpstr>RETINOPATHIE DIABETIQUE Dépistage +++</vt:lpstr>
      <vt:lpstr>RETINOPATHIE DIABETIQUE: PERSPECTIVES</vt:lpstr>
      <vt:lpstr>EXPERIENCE DU PROJET PILOTE DE TELEMEDECINE (DSSB/ Direction Régionale de TOZEUR/EPS Mahdia et Monastir)  </vt:lpstr>
      <vt:lpstr>TELEMEDECINE                          MODALITES PRATIQUES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RAPPORT D’ACTIVITÉ</vt:lpstr>
      <vt:lpstr>Répartition de l’activité selon les Mois</vt:lpstr>
      <vt:lpstr>ANCIENNETÉ DE DIABÈTE </vt:lpstr>
      <vt:lpstr>DÉLAI  DE LA RÉPONSE </vt:lpstr>
      <vt:lpstr>PowerPoint Presentation</vt:lpstr>
      <vt:lpstr>DISCUSSION D’UN CAS </vt:lpstr>
      <vt:lpstr>RETINOPATHIE DIABETIQUE: PERSPECTIVES</vt:lpstr>
      <vt:lpstr>RETINOPATHIE DIABETIQUE: PERSPECTIVES</vt:lpstr>
      <vt:lpstr>RETINOPATHIE DIABETIQUE Conclusion </vt:lpstr>
      <vt:lpstr>RETINOPATHIE DIABETIQUE Conclusion </vt:lpstr>
    </vt:vector>
  </TitlesOfParts>
  <Company>University Hospital Gent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ELECTROPHYSIOLOGY</dc:title>
  <dc:creator>Bart P. LEROY</dc:creator>
  <cp:lastModifiedBy>Riadh</cp:lastModifiedBy>
  <cp:revision>465</cp:revision>
  <dcterms:created xsi:type="dcterms:W3CDTF">1998-08-16T11:39:33Z</dcterms:created>
  <dcterms:modified xsi:type="dcterms:W3CDTF">2019-03-22T08:30:18Z</dcterms:modified>
</cp:coreProperties>
</file>